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83" r:id="rId2"/>
    <p:sldId id="284" r:id="rId3"/>
    <p:sldId id="262" r:id="rId4"/>
    <p:sldId id="263" r:id="rId5"/>
    <p:sldId id="264" r:id="rId6"/>
    <p:sldId id="299" r:id="rId7"/>
    <p:sldId id="286" r:id="rId8"/>
    <p:sldId id="287" r:id="rId9"/>
    <p:sldId id="289" r:id="rId10"/>
    <p:sldId id="290" r:id="rId11"/>
    <p:sldId id="291" r:id="rId12"/>
    <p:sldId id="292" r:id="rId13"/>
    <p:sldId id="293" r:id="rId14"/>
    <p:sldId id="298" r:id="rId15"/>
    <p:sldId id="276" r:id="rId16"/>
    <p:sldId id="257" r:id="rId17"/>
    <p:sldId id="268" r:id="rId18"/>
    <p:sldId id="259" r:id="rId19"/>
    <p:sldId id="260" r:id="rId20"/>
    <p:sldId id="267" r:id="rId21"/>
    <p:sldId id="261" r:id="rId22"/>
    <p:sldId id="269" r:id="rId23"/>
    <p:sldId id="270" r:id="rId24"/>
    <p:sldId id="271" r:id="rId25"/>
    <p:sldId id="273" r:id="rId26"/>
    <p:sldId id="277" r:id="rId27"/>
    <p:sldId id="278" r:id="rId28"/>
    <p:sldId id="279" r:id="rId29"/>
    <p:sldId id="280" r:id="rId30"/>
    <p:sldId id="303" r:id="rId31"/>
    <p:sldId id="304" r:id="rId32"/>
    <p:sldId id="305" r:id="rId33"/>
    <p:sldId id="306" r:id="rId34"/>
    <p:sldId id="307" r:id="rId35"/>
    <p:sldId id="308" r:id="rId36"/>
    <p:sldId id="265" r:id="rId37"/>
    <p:sldId id="311" r:id="rId38"/>
    <p:sldId id="312" r:id="rId39"/>
    <p:sldId id="313" r:id="rId40"/>
    <p:sldId id="314" r:id="rId41"/>
    <p:sldId id="315" r:id="rId42"/>
    <p:sldId id="316" r:id="rId43"/>
    <p:sldId id="317" r:id="rId44"/>
    <p:sldId id="318" r:id="rId45"/>
    <p:sldId id="266" r:id="rId46"/>
    <p:sldId id="319" r:id="rId47"/>
    <p:sldId id="320" r:id="rId48"/>
    <p:sldId id="300" r:id="rId49"/>
    <p:sldId id="301" r:id="rId50"/>
    <p:sldId id="302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5759"/>
    <a:srgbClr val="4E79A7"/>
    <a:srgbClr val="D8D8D8"/>
    <a:srgbClr val="AEC7E8"/>
    <a:srgbClr val="477093"/>
    <a:srgbClr val="5D78AB"/>
    <a:srgbClr val="DEEBF7"/>
    <a:srgbClr val="FFFFFF"/>
    <a:srgbClr val="D1DAF3"/>
    <a:srgbClr val="7CAF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32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explosion val="7"/>
            <c:spPr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1">
                  <a:tint val="54000"/>
                </a:schemeClr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1">
                  <a:tint val="65000"/>
                </a:schemeClr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1">
                  <a:tint val="77000"/>
                </a:schemeClr>
              </a:solidFill>
              <a:ln>
                <a:noFill/>
              </a:ln>
              <a:effectLst/>
            </c:spPr>
          </c:dPt>
          <c:dPt>
            <c:idx val="4"/>
            <c:bubble3D val="0"/>
            <c:spPr>
              <a:solidFill>
                <a:schemeClr val="accent1">
                  <a:tint val="89000"/>
                </a:schemeClr>
              </a:solidFill>
              <a:ln>
                <a:noFill/>
              </a:ln>
              <a:effectLst/>
            </c:spPr>
          </c:dPt>
          <c:dPt>
            <c:idx val="5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shade val="88000"/>
                </a:schemeClr>
              </a:solidFill>
              <a:ln>
                <a:noFill/>
              </a:ln>
              <a:effectLst/>
            </c:spPr>
          </c:dPt>
          <c:dPt>
            <c:idx val="7"/>
            <c:bubble3D val="0"/>
            <c:spPr>
              <a:solidFill>
                <a:schemeClr val="accent1">
                  <a:shade val="76000"/>
                </a:schemeClr>
              </a:solidFill>
              <a:ln>
                <a:noFill/>
              </a:ln>
              <a:effectLst/>
            </c:spPr>
          </c:dPt>
          <c:dPt>
            <c:idx val="8"/>
            <c:bubble3D val="0"/>
            <c:spPr>
              <a:solidFill>
                <a:schemeClr val="accent1">
                  <a:shade val="65000"/>
                </a:schemeClr>
              </a:solidFill>
              <a:ln>
                <a:noFill/>
              </a:ln>
              <a:effectLst/>
            </c:spPr>
          </c:dPt>
          <c:dPt>
            <c:idx val="9"/>
            <c:bubble3D val="0"/>
            <c:spPr>
              <a:solidFill>
                <a:schemeClr val="accent1">
                  <a:shade val="53000"/>
                </a:schemeClr>
              </a:solidFill>
              <a:ln>
                <a:noFill/>
              </a:ln>
              <a:effectLst/>
            </c:spPr>
          </c:dPt>
          <c:dPt>
            <c:idx val="10"/>
            <c:bubble3D val="0"/>
            <c:spPr>
              <a:solidFill>
                <a:schemeClr val="accent1">
                  <a:shade val="41000"/>
                </a:schemeClr>
              </a:solidFill>
              <a:ln>
                <a:noFill/>
              </a:ln>
              <a:effectLst/>
            </c:spPr>
          </c:dPt>
          <c:cat>
            <c:numRef>
              <c:f>Sheet1!$A$2:$A$12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94960</c:v>
                </c:pt>
                <c:pt idx="1">
                  <c:v>62</c:v>
                </c:pt>
                <c:pt idx="2">
                  <c:v>272</c:v>
                </c:pt>
                <c:pt idx="3">
                  <c:v>274</c:v>
                </c:pt>
                <c:pt idx="4">
                  <c:v>828</c:v>
                </c:pt>
                <c:pt idx="5">
                  <c:v>1122</c:v>
                </c:pt>
                <c:pt idx="6">
                  <c:v>1296</c:v>
                </c:pt>
                <c:pt idx="7">
                  <c:v>654</c:v>
                </c:pt>
                <c:pt idx="8">
                  <c:v>415</c:v>
                </c:pt>
                <c:pt idx="9">
                  <c:v>141</c:v>
                </c:pt>
                <c:pt idx="10">
                  <c:v>209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+mn-cs"/>
              </a:defRPr>
            </a:pPr>
            <a:endParaRPr lang="ko-KR"/>
          </a:p>
        </c:txPr>
      </c:legendEntry>
      <c:legendEntry>
        <c:idx val="1"/>
        <c:delete val="1"/>
      </c:legendEntry>
      <c:legendEntry>
        <c:idx val="2"/>
        <c:delete val="1"/>
      </c:legendEntry>
      <c:legendEntry>
        <c:idx val="3"/>
        <c:delete val="1"/>
      </c:legendEntry>
      <c:legendEntry>
        <c:idx val="4"/>
        <c:delete val="1"/>
      </c:legendEntry>
      <c:legendEntry>
        <c:idx val="5"/>
        <c:delete val="1"/>
      </c:legendEntry>
      <c:legendEntry>
        <c:idx val="6"/>
        <c:delete val="1"/>
      </c:legendEntry>
      <c:legendEntry>
        <c:idx val="7"/>
        <c:delete val="1"/>
      </c:legendEntry>
      <c:legendEntry>
        <c:idx val="8"/>
        <c:delete val="1"/>
      </c:legendEntry>
      <c:legendEntry>
        <c:idx val="9"/>
        <c:delete val="1"/>
      </c:legendEntry>
      <c:legendEntry>
        <c:idx val="10"/>
        <c:delete val="1"/>
      </c:legendEntry>
      <c:layout>
        <c:manualLayout>
          <c:xMode val="edge"/>
          <c:yMode val="edge"/>
          <c:x val="0.85550284322097481"/>
          <c:y val="0.87284757246459821"/>
          <c:w val="8.9850515978674189E-2"/>
          <c:h val="8.042308252385918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74335">
                  <a:alpha val="33000"/>
                </a:srgbClr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rgbClr val="F74335">
                  <a:alpha val="17000"/>
                </a:srgbClr>
              </a:solidFill>
              <a:ln>
                <a:noFill/>
              </a:ln>
            </c:spPr>
          </c:dPt>
          <c:dPt>
            <c:idx val="2"/>
            <c:bubble3D val="0"/>
            <c:explosion val="20"/>
            <c:spPr>
              <a:solidFill>
                <a:srgbClr val="F74335">
                  <a:alpha val="99000"/>
                </a:srgbClr>
              </a:solidFill>
              <a:ln>
                <a:noFill/>
              </a:ln>
            </c:spPr>
          </c:dPt>
          <c:dPt>
            <c:idx val="3"/>
            <c:bubble3D val="0"/>
            <c:spPr>
              <a:solidFill>
                <a:srgbClr val="F74335">
                  <a:alpha val="81000"/>
                </a:srgbClr>
              </a:solidFill>
              <a:ln>
                <a:noFill/>
              </a:ln>
            </c:spPr>
          </c:dPt>
          <c:dPt>
            <c:idx val="4"/>
            <c:bubble3D val="0"/>
            <c:spPr>
              <a:solidFill>
                <a:srgbClr val="F74335">
                  <a:alpha val="47000"/>
                </a:srgbClr>
              </a:solidFill>
              <a:ln>
                <a:noFill/>
              </a:ln>
            </c:spPr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200" baseline="0"/>
                </a:pPr>
                <a:endParaRPr lang="ko-KR"/>
              </a:p>
            </c:txPr>
            <c:dLblPos val="bestFit"/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Sheet1!$A$2:$A$6</c:f>
              <c:strCache>
                <c:ptCount val="5"/>
                <c:pt idx="0">
                  <c:v>O</c:v>
                </c:pt>
                <c:pt idx="1">
                  <c:v>K</c:v>
                </c:pt>
                <c:pt idx="2">
                  <c:v>G</c:v>
                </c:pt>
                <c:pt idx="3">
                  <c:v>R</c:v>
                </c:pt>
                <c:pt idx="4">
                  <c:v>NULL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56</c:v>
                </c:pt>
                <c:pt idx="1">
                  <c:v>32</c:v>
                </c:pt>
                <c:pt idx="2">
                  <c:v>3</c:v>
                </c:pt>
                <c:pt idx="3">
                  <c:v>4</c:v>
                </c:pt>
                <c:pt idx="4">
                  <c:v>2</c:v>
                </c:pt>
              </c:numCache>
            </c:numRef>
          </c:val>
        </c:ser>
        <c:ser>
          <c:idx val="1"/>
          <c:order val="1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O</c:v>
                </c:pt>
                <c:pt idx="1">
                  <c:v>K</c:v>
                </c:pt>
                <c:pt idx="2">
                  <c:v>G</c:v>
                </c:pt>
                <c:pt idx="3">
                  <c:v>R</c:v>
                </c:pt>
                <c:pt idx="4">
                  <c:v>NULL</c:v>
                </c:pt>
              </c:strCache>
            </c:strRef>
          </c:cat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0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9280CD-F188-4331-ABD8-ED882AEAB875}" type="datetimeFigureOut">
              <a:rPr lang="ko-KR" altLang="en-US" smtClean="0"/>
              <a:pPr/>
              <a:t>2017-10-31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FF2A47-14F7-4000-9D9D-05B19DD1835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345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537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051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137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171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897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005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2328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578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897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4611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89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>
                <a:solidFill>
                  <a:prstClr val="black"/>
                </a:solidFill>
              </a:rPr>
              <a:pPr/>
              <a:t>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2012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897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897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897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0512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7180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972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9029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528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2796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747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3958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131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0923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7665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528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528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528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528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528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528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52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6528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528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528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528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2140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0761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5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076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536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366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093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72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0D865-8AF4-4674-9D35-0F9FFBE28A3A}" type="datetimeFigureOut">
              <a:rPr lang="ko-KR" altLang="en-US" smtClean="0"/>
              <a:pPr/>
              <a:t>2017-10-31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F5EA2-4BF8-42C5-85C1-8E56089F8DF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136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0D865-8AF4-4674-9D35-0F9FFBE28A3A}" type="datetimeFigureOut">
              <a:rPr lang="ko-KR" altLang="en-US" smtClean="0"/>
              <a:pPr/>
              <a:t>2017-10-31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F5EA2-4BF8-42C5-85C1-8E56089F8DF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436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0D865-8AF4-4674-9D35-0F9FFBE28A3A}" type="datetimeFigureOut">
              <a:rPr lang="ko-KR" altLang="en-US" smtClean="0"/>
              <a:pPr/>
              <a:t>2017-10-31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F5EA2-4BF8-42C5-85C1-8E56089F8DF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901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49500" y="3049433"/>
            <a:ext cx="7493000" cy="754988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dist">
              <a:lnSpc>
                <a:spcPct val="100000"/>
              </a:lnSpc>
              <a:buFont typeface="Arial" panose="020B0604020202020204" pitchFamily="34" charset="0"/>
              <a:buNone/>
              <a:defRPr sz="3400" b="1" baseline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BLACK AND WHITE BASIC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49500" y="3942925"/>
            <a:ext cx="7493000" cy="457626"/>
          </a:xfrm>
          <a:prstGeom prst="rect">
            <a:avLst/>
          </a:prstGeom>
        </p:spPr>
        <p:txBody>
          <a:bodyPr lIns="0" rIns="0" anchor="ctr"/>
          <a:lstStyle>
            <a:lvl1pPr marL="0" indent="0" algn="dist">
              <a:buFont typeface="Arial" panose="020B0604020202020204" pitchFamily="34" charset="0"/>
              <a:buNone/>
              <a:defRPr sz="16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ADSTORE POWERPOINT TEMPLATE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5440" y="4944685"/>
            <a:ext cx="1341120" cy="631614"/>
          </a:xfrm>
          <a:prstGeom prst="rect">
            <a:avLst/>
          </a:prstGeom>
        </p:spPr>
        <p:txBody>
          <a:bodyPr anchor="ctr"/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050" kern="10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n-cs"/>
              </a:defRPr>
            </a:lvl1pPr>
          </a:lstStyle>
          <a:p>
            <a:r>
              <a:rPr lang="en-US" altLang="ko-KR"/>
              <a:t>DESIGNED BY</a:t>
            </a:r>
          </a:p>
          <a:p>
            <a:r>
              <a:rPr lang="en-US"/>
              <a:t>L@RGO</a:t>
            </a:r>
          </a:p>
        </p:txBody>
      </p:sp>
      <p:sp>
        <p:nvSpPr>
          <p:cNvPr id="14" name="내용 개체 틀 13"/>
          <p:cNvSpPr>
            <a:spLocks noGrp="1"/>
          </p:cNvSpPr>
          <p:nvPr>
            <p:ph sz="quarter" idx="12" hasCustomPrompt="1"/>
          </p:nvPr>
        </p:nvSpPr>
        <p:spPr>
          <a:xfrm>
            <a:off x="2349500" y="2483503"/>
            <a:ext cx="7493000" cy="450116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ko-KR" altLang="en-US" sz="1600" b="0" baseline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ko-KR" altLang="en-US" sz="1400" smtClean="0">
                <a:solidFill>
                  <a:schemeClr val="bg1"/>
                </a:solidFill>
              </a:defRPr>
            </a:lvl2pPr>
            <a:lvl3pPr>
              <a:defRPr lang="ko-KR" altLang="en-US" sz="1200" smtClean="0">
                <a:solidFill>
                  <a:schemeClr val="bg1"/>
                </a:solidFill>
              </a:defRPr>
            </a:lvl3pPr>
            <a:lvl4pPr>
              <a:defRPr lang="ko-KR" altLang="en-US" sz="1100" smtClean="0">
                <a:solidFill>
                  <a:schemeClr val="bg1"/>
                </a:solidFill>
              </a:defRPr>
            </a:lvl4pPr>
            <a:lvl5pPr>
              <a:defRPr lang="ko-KR" altLang="en-US" sz="1100">
                <a:solidFill>
                  <a:schemeClr val="bg1"/>
                </a:solidFill>
              </a:defRPr>
            </a:lvl5pPr>
          </a:lstStyle>
          <a:p>
            <a:pPr lvl="0" algn="ctr">
              <a:lnSpc>
                <a:spcPct val="100000"/>
              </a:lnSpc>
              <a:spcBef>
                <a:spcPct val="0"/>
              </a:spcBef>
            </a:pPr>
            <a:r>
              <a:rPr lang="en-US" altLang="ko-KR" dirty="0"/>
              <a:t>YOUR LOGO HERE</a:t>
            </a:r>
            <a:endParaRPr lang="ko-KR" altLang="en-US" dirty="0"/>
          </a:p>
        </p:txBody>
      </p:sp>
      <p:sp>
        <p:nvSpPr>
          <p:cNvPr id="20" name="내용 개체 틀 19"/>
          <p:cNvSpPr>
            <a:spLocks noGrp="1"/>
          </p:cNvSpPr>
          <p:nvPr>
            <p:ph sz="quarter" idx="13" hasCustomPrompt="1"/>
          </p:nvPr>
        </p:nvSpPr>
        <p:spPr>
          <a:xfrm>
            <a:off x="5425018" y="6229350"/>
            <a:ext cx="1341967" cy="62865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2000">
                <a:ln>
                  <a:solidFill>
                    <a:schemeClr val="tx1">
                      <a:alpha val="0"/>
                    </a:schemeClr>
                  </a:solidFill>
                </a:ln>
              </a:defRPr>
            </a:lvl1pPr>
          </a:lstStyle>
          <a:p>
            <a:pPr lvl="0"/>
            <a:r>
              <a:rPr lang="en-US" altLang="ko-KR" dirty="0"/>
              <a:t>LOGO2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7490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0D865-8AF4-4674-9D35-0F9FFBE28A3A}" type="datetimeFigureOut">
              <a:rPr lang="ko-KR" altLang="en-US" smtClean="0"/>
              <a:pPr/>
              <a:t>2017-10-31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F5EA2-4BF8-42C5-85C1-8E56089F8DF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199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0D865-8AF4-4674-9D35-0F9FFBE28A3A}" type="datetimeFigureOut">
              <a:rPr lang="ko-KR" altLang="en-US" smtClean="0"/>
              <a:pPr/>
              <a:t>2017-10-31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F5EA2-4BF8-42C5-85C1-8E56089F8DF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744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0D865-8AF4-4674-9D35-0F9FFBE28A3A}" type="datetimeFigureOut">
              <a:rPr lang="ko-KR" altLang="en-US" smtClean="0"/>
              <a:pPr/>
              <a:t>2017-10-31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F5EA2-4BF8-42C5-85C1-8E56089F8DF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859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0D865-8AF4-4674-9D35-0F9FFBE28A3A}" type="datetimeFigureOut">
              <a:rPr lang="ko-KR" altLang="en-US" smtClean="0"/>
              <a:pPr/>
              <a:t>2017-10-31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F5EA2-4BF8-42C5-85C1-8E56089F8DF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886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0D865-8AF4-4674-9D35-0F9FFBE28A3A}" type="datetimeFigureOut">
              <a:rPr lang="ko-KR" altLang="en-US" smtClean="0"/>
              <a:pPr/>
              <a:t>2017-10-31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F5EA2-4BF8-42C5-85C1-8E56089F8DF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721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0D865-8AF4-4674-9D35-0F9FFBE28A3A}" type="datetimeFigureOut">
              <a:rPr lang="ko-KR" altLang="en-US" smtClean="0"/>
              <a:pPr/>
              <a:t>2017-10-31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F5EA2-4BF8-42C5-85C1-8E56089F8DF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558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0D865-8AF4-4674-9D35-0F9FFBE28A3A}" type="datetimeFigureOut">
              <a:rPr lang="ko-KR" altLang="en-US" smtClean="0"/>
              <a:pPr/>
              <a:t>2017-10-31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F5EA2-4BF8-42C5-85C1-8E56089F8DF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467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0D865-8AF4-4674-9D35-0F9FFBE28A3A}" type="datetimeFigureOut">
              <a:rPr lang="ko-KR" altLang="en-US" smtClean="0"/>
              <a:pPr/>
              <a:t>2017-10-31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F5EA2-4BF8-42C5-85C1-8E56089F8DF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298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F0D865-8AF4-4674-9D35-0F9FFBE28A3A}" type="datetimeFigureOut">
              <a:rPr lang="ko-KR" altLang="en-US" smtClean="0"/>
              <a:pPr/>
              <a:t>2017-10-31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DF5EA2-4BF8-42C5-85C1-8E56089F8DF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382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2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3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758" y="1791478"/>
            <a:ext cx="2239347" cy="316511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직사각형 16"/>
          <p:cNvSpPr/>
          <p:nvPr/>
        </p:nvSpPr>
        <p:spPr>
          <a:xfrm>
            <a:off x="2739196" y="821094"/>
            <a:ext cx="6432795" cy="503854"/>
          </a:xfrm>
          <a:prstGeom prst="rect">
            <a:avLst/>
          </a:prstGeom>
          <a:solidFill>
            <a:srgbClr val="375E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b="1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중금리</a:t>
            </a:r>
            <a:r>
              <a:rPr lang="ko-KR" altLang="en-US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대출 시장의 잠재 고객군인</a:t>
            </a:r>
            <a:r>
              <a:rPr lang="en-US" altLang="ko-KR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청년 </a:t>
            </a:r>
            <a:r>
              <a:rPr lang="ko-KR" altLang="en-US" b="1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창업가</a:t>
            </a:r>
            <a:r>
              <a:rPr lang="ko-KR" altLang="en-US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 </a:t>
            </a:r>
            <a:r>
              <a:rPr lang="ko-KR" altLang="en-US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씨</a:t>
            </a:r>
            <a:endParaRPr lang="ko-KR" altLang="en-US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900748" y="1718378"/>
            <a:ext cx="6072051" cy="3479269"/>
          </a:xfrm>
          <a:prstGeom prst="rect">
            <a:avLst/>
          </a:prstGeom>
          <a:solidFill>
            <a:srgbClr val="477093">
              <a:alpha val="56000"/>
            </a:srgbClr>
          </a:solidFill>
          <a:ln w="25400" cmpd="sng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141167" y="2108718"/>
            <a:ext cx="5558400" cy="410547"/>
          </a:xfrm>
          <a:prstGeom prst="rect">
            <a:avLst/>
          </a:prstGeom>
          <a:solidFill>
            <a:schemeClr val="bg2"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창업에 필요한 자금 대출을 위해 대출 창구를 찾은 </a:t>
            </a:r>
            <a:r>
              <a:rPr lang="en-US" altLang="ko-KR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r>
              <a:rPr lang="ko-KR" altLang="en-US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씨</a:t>
            </a:r>
            <a:endParaRPr lang="ko-KR" altLang="en-US" sz="1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968758" y="5113671"/>
            <a:ext cx="2239347" cy="382059"/>
          </a:xfrm>
          <a:prstGeom prst="rect">
            <a:avLst/>
          </a:prstGeom>
          <a:solidFill>
            <a:schemeClr val="bg1">
              <a:lumMod val="65000"/>
              <a:alpha val="42000"/>
            </a:schemeClr>
          </a:solidFill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씨 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(28, 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청년 </a:t>
            </a:r>
            <a:r>
              <a:rPr lang="ko-KR" altLang="en-US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창업가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144275" y="2690327"/>
            <a:ext cx="5558400" cy="410547"/>
          </a:xfrm>
          <a:prstGeom prst="rect">
            <a:avLst/>
          </a:prstGeom>
          <a:solidFill>
            <a:schemeClr val="bg2"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하지만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금융 거래 이력 부족으로 </a:t>
            </a:r>
            <a:r>
              <a:rPr lang="ko-KR" altLang="en-US" sz="1600" dirty="0" smtClean="0"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신용등급이 존재 </a:t>
            </a:r>
            <a:r>
              <a:rPr lang="en-US" altLang="ko-KR" sz="1600" dirty="0" smtClean="0"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600" dirty="0">
              <a:solidFill>
                <a:srgbClr val="E15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138054" y="3243946"/>
            <a:ext cx="5558400" cy="410547"/>
          </a:xfrm>
          <a:prstGeom prst="rect">
            <a:avLst/>
          </a:prstGeom>
          <a:solidFill>
            <a:schemeClr val="bg2"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신용 평가 모형으로 평가 결과 </a:t>
            </a:r>
            <a:r>
              <a:rPr lang="ko-KR" altLang="en-US" sz="1600" b="1" dirty="0" smtClean="0"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부적격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판정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159826" y="3778903"/>
            <a:ext cx="5558400" cy="410547"/>
          </a:xfrm>
          <a:prstGeom prst="rect">
            <a:avLst/>
          </a:prstGeom>
          <a:solidFill>
            <a:schemeClr val="bg2"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통신요금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공과금 등에 대해 성실 납부 중인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씨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53605" y="4351183"/>
            <a:ext cx="5557937" cy="410547"/>
          </a:xfrm>
          <a:prstGeom prst="rect">
            <a:avLst/>
          </a:prstGeom>
          <a:solidFill>
            <a:schemeClr val="bg2"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부적격이라는 신용 평가 모형의 결과는 신뢰할 만 한 것인가</a:t>
            </a:r>
            <a:r>
              <a:rPr lang="en-US" altLang="ko-KR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1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968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536062" y="1657780"/>
            <a:ext cx="11134451" cy="3290006"/>
          </a:xfrm>
          <a:prstGeom prst="rect">
            <a:avLst/>
          </a:prstGeom>
          <a:solidFill>
            <a:schemeClr val="bg1">
              <a:lumMod val="6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06245" y="2933329"/>
            <a:ext cx="10174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1,  2,  3,  4,  5,  6,  7,  8, …</a:t>
            </a:r>
          </a:p>
        </p:txBody>
      </p:sp>
      <p:sp>
        <p:nvSpPr>
          <p:cNvPr id="27" name="타원 26"/>
          <p:cNvSpPr/>
          <p:nvPr/>
        </p:nvSpPr>
        <p:spPr>
          <a:xfrm>
            <a:off x="7393267" y="2391505"/>
            <a:ext cx="2272227" cy="1551710"/>
          </a:xfrm>
          <a:prstGeom prst="ellipse">
            <a:avLst/>
          </a:prstGeom>
          <a:noFill/>
          <a:ln w="57150">
            <a:solidFill>
              <a:srgbClr val="E15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8254470" y="4044052"/>
            <a:ext cx="776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536062" y="5291795"/>
            <a:ext cx="11134451" cy="742950"/>
            <a:chOff x="992462" y="5186366"/>
            <a:chExt cx="10847113" cy="742950"/>
          </a:xfrm>
        </p:grpSpPr>
        <p:sp>
          <p:nvSpPr>
            <p:cNvPr id="19" name="직사각형 18"/>
            <p:cNvSpPr/>
            <p:nvPr/>
          </p:nvSpPr>
          <p:spPr>
            <a:xfrm>
              <a:off x="1006245" y="5186366"/>
              <a:ext cx="10833330" cy="7429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92462" y="5246621"/>
              <a:ext cx="102019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신용카드 발급 수가 </a:t>
              </a:r>
              <a:r>
                <a:rPr lang="en-US" altLang="ko-KR" sz="16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</a:t>
              </a:r>
              <a:r>
                <a:rPr lang="ko-KR" altLang="en-US" sz="16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이상인 경우</a:t>
              </a:r>
              <a:r>
                <a:rPr lang="en-US" altLang="ko-KR" sz="16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6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데이터의 개수가 적고 </a:t>
              </a:r>
              <a:endParaRPr lang="en-US" altLang="ko-KR" sz="16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6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연체자의 비율이 비슷하기 때문에 </a:t>
              </a:r>
              <a:r>
                <a:rPr lang="en-US" altLang="ko-KR" sz="16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</a:t>
              </a:r>
              <a:r>
                <a:rPr lang="ko-KR" altLang="en-US" sz="16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</a:t>
              </a:r>
              <a:r>
                <a:rPr lang="ko-KR" altLang="en-US" sz="16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E157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범주화</a:t>
              </a:r>
              <a:r>
                <a:rPr lang="ko-KR" altLang="en-US" sz="16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하고 </a:t>
              </a:r>
              <a:r>
                <a:rPr lang="en-US" altLang="ko-KR" sz="16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Numeric </a:t>
              </a:r>
              <a:r>
                <a:rPr lang="ko-KR" altLang="en-US" sz="16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에서 </a:t>
              </a:r>
              <a:r>
                <a:rPr lang="en-US" altLang="ko-KR" sz="16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E157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Factor</a:t>
              </a:r>
              <a:r>
                <a:rPr lang="ko-KR" altLang="en-US" sz="16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 변환</a:t>
              </a:r>
              <a:endParaRPr lang="en-US" altLang="ko-KR" sz="16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신용 카드 발급 수 범주화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16" name="직사각형 15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  <a:endPara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203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934801" y="3605710"/>
            <a:ext cx="2419349" cy="9382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4934801" y="3692317"/>
            <a:ext cx="2357436" cy="711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14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대부분 </a:t>
            </a:r>
            <a:r>
              <a:rPr lang="en-US" altLang="ko-KR" sz="14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14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비율이 </a:t>
            </a:r>
            <a:endParaRPr lang="en-US" altLang="ko-KR" sz="1400" b="1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14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높은 것을 확인</a:t>
            </a:r>
            <a:endParaRPr lang="en-US" altLang="ko-KR" sz="14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36062" y="1696758"/>
            <a:ext cx="3784826" cy="2185328"/>
            <a:chOff x="945426" y="2149275"/>
            <a:chExt cx="3784826" cy="2185328"/>
          </a:xfrm>
        </p:grpSpPr>
        <p:sp>
          <p:nvSpPr>
            <p:cNvPr id="42" name="TextBox 41"/>
            <p:cNvSpPr txBox="1"/>
            <p:nvPr/>
          </p:nvSpPr>
          <p:spPr>
            <a:xfrm>
              <a:off x="1378317" y="4046128"/>
              <a:ext cx="2919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대출정보 현재 총 금액</a:t>
              </a:r>
              <a:r>
                <a:rPr lang="en-US" altLang="ko-KR" sz="1100" b="1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lang="ko-KR" altLang="en-US" sz="1100" b="1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신용대출</a:t>
              </a:r>
              <a:r>
                <a:rPr lang="en-US" altLang="ko-KR" sz="1100" b="1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  <a:endParaRPr lang="ko-KR" altLang="en-US" sz="11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945426" y="2149275"/>
              <a:ext cx="3784826" cy="2185328"/>
              <a:chOff x="945426" y="2149275"/>
              <a:chExt cx="3784826" cy="2185328"/>
            </a:xfrm>
          </p:grpSpPr>
          <p:pic>
            <p:nvPicPr>
              <p:cNvPr id="43" name="Picture 2"/>
              <p:cNvPicPr>
                <a:picLocks noChangeAspect="1" noChangeArrowheads="1"/>
              </p:cNvPicPr>
              <p:nvPr/>
            </p:nvPicPr>
            <p:blipFill rotWithShape="1">
              <a:blip r:embed="rId3"/>
              <a:srcRect l="2214" r="47325" b="3241"/>
              <a:stretch/>
            </p:blipFill>
            <p:spPr bwMode="auto">
              <a:xfrm>
                <a:off x="1115998" y="2254969"/>
                <a:ext cx="3438408" cy="18128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7" name="직사각형 46"/>
              <p:cNvSpPr/>
              <p:nvPr/>
            </p:nvSpPr>
            <p:spPr>
              <a:xfrm>
                <a:off x="945426" y="2149275"/>
                <a:ext cx="3784826" cy="2185328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" name="그룹 7"/>
          <p:cNvGrpSpPr/>
          <p:nvPr/>
        </p:nvGrpSpPr>
        <p:grpSpPr>
          <a:xfrm>
            <a:off x="7885688" y="1615118"/>
            <a:ext cx="3784826" cy="2185328"/>
            <a:chOff x="4840418" y="2149275"/>
            <a:chExt cx="3784826" cy="2185328"/>
          </a:xfrm>
        </p:grpSpPr>
        <p:sp>
          <p:nvSpPr>
            <p:cNvPr id="44" name="TextBox 43"/>
            <p:cNvSpPr txBox="1"/>
            <p:nvPr/>
          </p:nvSpPr>
          <p:spPr>
            <a:xfrm>
              <a:off x="5273309" y="4046128"/>
              <a:ext cx="2919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대출정보 현재 총 금액</a:t>
              </a:r>
              <a:endParaRPr lang="ko-KR" altLang="en-US" sz="11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4840418" y="2149275"/>
              <a:ext cx="3784826" cy="2185328"/>
              <a:chOff x="4840418" y="2149275"/>
              <a:chExt cx="3784826" cy="2185328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4939193" y="2272441"/>
                <a:ext cx="3439856" cy="17757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직사각형 47"/>
              <p:cNvSpPr/>
              <p:nvPr/>
            </p:nvSpPr>
            <p:spPr>
              <a:xfrm>
                <a:off x="4840418" y="2149275"/>
                <a:ext cx="3784826" cy="2185328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7885688" y="4174054"/>
            <a:ext cx="3784826" cy="2185328"/>
            <a:chOff x="4840418" y="4452860"/>
            <a:chExt cx="3784826" cy="2185328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870309" y="4522047"/>
              <a:ext cx="3508740" cy="17728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6" name="TextBox 45"/>
            <p:cNvSpPr txBox="1"/>
            <p:nvPr/>
          </p:nvSpPr>
          <p:spPr>
            <a:xfrm>
              <a:off x="5273309" y="6323335"/>
              <a:ext cx="2919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한화생명 약관대출가능잔액</a:t>
              </a:r>
              <a:endParaRPr lang="ko-KR" altLang="en-US" sz="11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4840418" y="4452860"/>
              <a:ext cx="3784826" cy="21853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36062" y="4255694"/>
            <a:ext cx="3784826" cy="2185328"/>
            <a:chOff x="945426" y="4452859"/>
            <a:chExt cx="3784826" cy="2185328"/>
          </a:xfrm>
        </p:grpSpPr>
        <p:sp>
          <p:nvSpPr>
            <p:cNvPr id="45" name="TextBox 44"/>
            <p:cNvSpPr txBox="1"/>
            <p:nvPr/>
          </p:nvSpPr>
          <p:spPr>
            <a:xfrm>
              <a:off x="1378317" y="6323335"/>
              <a:ext cx="29190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통신요금 당월 연체금액</a:t>
              </a:r>
              <a:endParaRPr lang="ko-KR" altLang="en-US" sz="11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115998" y="4543422"/>
              <a:ext cx="3473572" cy="17550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0" name="직사각형 49"/>
            <p:cNvSpPr/>
            <p:nvPr/>
          </p:nvSpPr>
          <p:spPr>
            <a:xfrm>
              <a:off x="945426" y="4452859"/>
              <a:ext cx="3784826" cy="21853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sz="2000" b="1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연속형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 대부분 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sparse 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30" name="직사각형 29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  <a:endPara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71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536063" y="1657780"/>
            <a:ext cx="8514632" cy="4901640"/>
          </a:xfrm>
          <a:prstGeom prst="rect">
            <a:avLst/>
          </a:prstGeom>
          <a:solidFill>
            <a:schemeClr val="bg1">
              <a:lumMod val="6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6" name="그룹 10"/>
          <p:cNvGrpSpPr/>
          <p:nvPr/>
        </p:nvGrpSpPr>
        <p:grpSpPr>
          <a:xfrm>
            <a:off x="9420227" y="3037762"/>
            <a:ext cx="2250288" cy="2171703"/>
            <a:chOff x="9420226" y="3131537"/>
            <a:chExt cx="2419349" cy="2171703"/>
          </a:xfrm>
        </p:grpSpPr>
        <p:sp>
          <p:nvSpPr>
            <p:cNvPr id="17" name="직사각형 16"/>
            <p:cNvSpPr/>
            <p:nvPr/>
          </p:nvSpPr>
          <p:spPr>
            <a:xfrm>
              <a:off x="9420226" y="3131537"/>
              <a:ext cx="2419349" cy="21717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9420226" y="3534672"/>
              <a:ext cx="2357436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ko-KR" altLang="en-US" sz="1400" b="1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파생변수</a:t>
              </a:r>
              <a:r>
                <a:rPr lang="ko-KR" altLang="en-US" sz="1400" b="1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</a:t>
              </a:r>
              <a:r>
                <a:rPr lang="ko-KR" altLang="en-US" sz="1400" b="1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포함하여 </a:t>
              </a:r>
              <a:r>
                <a:rPr lang="en-US" altLang="ko-KR" sz="1400" b="1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1400" b="1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개의 변수</a:t>
              </a:r>
              <a:endParaRPr lang="en-US" altLang="ko-KR" sz="14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ctr">
                <a:lnSpc>
                  <a:spcPct val="150000"/>
                </a:lnSpc>
              </a:pPr>
              <a:r>
                <a:rPr lang="en-US" altLang="ko-KR" sz="1400" b="1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E157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LOG </a:t>
              </a:r>
              <a:r>
                <a:rPr lang="ko-KR" altLang="en-US" sz="1400" b="1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E157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변환</a:t>
              </a:r>
              <a:endParaRPr lang="en-US" altLang="ko-KR" sz="14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9" name="그룹 12"/>
          <p:cNvGrpSpPr/>
          <p:nvPr/>
        </p:nvGrpSpPr>
        <p:grpSpPr>
          <a:xfrm>
            <a:off x="854535" y="2089592"/>
            <a:ext cx="3536576" cy="4180508"/>
            <a:chOff x="1143000" y="2175842"/>
            <a:chExt cx="4065494" cy="4180508"/>
          </a:xfrm>
        </p:grpSpPr>
        <p:pic>
          <p:nvPicPr>
            <p:cNvPr id="23" name="Picture 2"/>
            <p:cNvPicPr>
              <a:picLocks noChangeAspect="1" noChangeArrowheads="1"/>
            </p:cNvPicPr>
            <p:nvPr/>
          </p:nvPicPr>
          <p:blipFill rotWithShape="1">
            <a:blip r:embed="rId3"/>
            <a:srcRect l="2214" r="47325" b="3241"/>
            <a:stretch/>
          </p:blipFill>
          <p:spPr bwMode="auto">
            <a:xfrm>
              <a:off x="1143000" y="2175842"/>
              <a:ext cx="4065494" cy="39249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7" name="TextBox 26"/>
            <p:cNvSpPr txBox="1"/>
            <p:nvPr/>
          </p:nvSpPr>
          <p:spPr>
            <a:xfrm>
              <a:off x="2388728" y="6094740"/>
              <a:ext cx="191288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TOT_CLIF_AMT</a:t>
              </a:r>
              <a:endParaRPr lang="ko-KR" altLang="en-US" sz="11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8" name="그룹 11"/>
          <p:cNvGrpSpPr/>
          <p:nvPr/>
        </p:nvGrpSpPr>
        <p:grpSpPr>
          <a:xfrm>
            <a:off x="5178758" y="2089592"/>
            <a:ext cx="3429841" cy="4180508"/>
            <a:chOff x="5785037" y="2175842"/>
            <a:chExt cx="3429841" cy="4180508"/>
          </a:xfrm>
        </p:grpSpPr>
        <p:sp>
          <p:nvSpPr>
            <p:cNvPr id="29" name="TextBox 28"/>
            <p:cNvSpPr txBox="1"/>
            <p:nvPr/>
          </p:nvSpPr>
          <p:spPr>
            <a:xfrm>
              <a:off x="6378456" y="6094740"/>
              <a:ext cx="22430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Log(TOT_CLIF_AMT)</a:t>
              </a:r>
              <a:endParaRPr lang="ko-KR" altLang="en-US" sz="11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85037" y="2175842"/>
              <a:ext cx="3429841" cy="3924922"/>
            </a:xfrm>
            <a:prstGeom prst="rect">
              <a:avLst/>
            </a:prstGeom>
          </p:spPr>
        </p:pic>
      </p:grpSp>
      <p:sp>
        <p:nvSpPr>
          <p:cNvPr id="31" name="이등변 삼각형 30"/>
          <p:cNvSpPr/>
          <p:nvPr/>
        </p:nvSpPr>
        <p:spPr>
          <a:xfrm rot="5400000">
            <a:off x="4348749" y="3689187"/>
            <a:ext cx="810456" cy="725733"/>
          </a:xfrm>
          <a:prstGeom prst="triangl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88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Log 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변환을 이용해 변수를 정규화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22" name="직사각형 21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  <a:endPara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187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873682" y="1730846"/>
            <a:ext cx="10229756" cy="4589462"/>
            <a:chOff x="743054" y="2123454"/>
            <a:chExt cx="10229756" cy="4589462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/>
            <a:srcRect l="2415"/>
            <a:stretch>
              <a:fillRect/>
            </a:stretch>
          </p:blipFill>
          <p:spPr>
            <a:xfrm>
              <a:off x="1450731" y="2123454"/>
              <a:ext cx="9522079" cy="4271758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4486831" y="6451306"/>
              <a:ext cx="36774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직업정보</a:t>
              </a:r>
              <a:endPara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43054" y="3739862"/>
              <a:ext cx="9962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추</a:t>
              </a:r>
              <a:endParaRPr lang="en-US" altLang="ko-KR" sz="11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</a:t>
              </a:r>
              <a:endParaRPr lang="en-US" altLang="ko-KR" sz="11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</a:t>
              </a:r>
              <a:endParaRPr lang="en-US" altLang="ko-KR" sz="11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득</a:t>
              </a:r>
              <a:endParaRPr lang="en-US" altLang="ko-KR" sz="11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표준화의 필요성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13" name="직사각형 12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  <a:endPara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205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536062" y="1657779"/>
            <a:ext cx="11134452" cy="4817665"/>
          </a:xfrm>
          <a:prstGeom prst="rect">
            <a:avLst/>
          </a:prstGeom>
          <a:solidFill>
            <a:schemeClr val="bg1">
              <a:lumMod val="6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954076" y="3102571"/>
            <a:ext cx="8352831" cy="11880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175828" y="5182270"/>
            <a:ext cx="10658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배우자</a:t>
            </a:r>
            <a:r>
              <a:rPr lang="en-US" altLang="ko-KR" sz="24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가구 추정소득도 </a:t>
            </a:r>
            <a:r>
              <a:rPr lang="ko-KR" altLang="en-US" sz="24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동일하게 </a:t>
            </a:r>
            <a:r>
              <a:rPr lang="ko-KR" altLang="en-US" sz="3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96C6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표준화</a:t>
            </a:r>
            <a:endParaRPr lang="en-US" altLang="ko-KR" sz="3600" b="1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F96C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187862" y="3337853"/>
            <a:ext cx="8022322" cy="736441"/>
            <a:chOff x="4500436" y="2725353"/>
            <a:chExt cx="2561511" cy="736441"/>
          </a:xfrm>
        </p:grpSpPr>
        <p:sp>
          <p:nvSpPr>
            <p:cNvPr id="27" name="TextBox 26"/>
            <p:cNvSpPr txBox="1"/>
            <p:nvPr/>
          </p:nvSpPr>
          <p:spPr>
            <a:xfrm>
              <a:off x="4500436" y="2937259"/>
              <a:ext cx="13405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STD_CUST_JOB_INCM 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=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380331" y="2725353"/>
              <a:ext cx="16816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공무원 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씨 추정소득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– 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전체 공무원 평균 소득</a:t>
              </a:r>
              <a:endPara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02153" y="3154017"/>
              <a:ext cx="10379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전체 공무원 소득 표준편차</a:t>
              </a:r>
              <a:endPara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5478880" y="3081676"/>
              <a:ext cx="146858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1031961" y="3079832"/>
            <a:ext cx="1466839" cy="1524630"/>
            <a:chOff x="1023791" y="3245090"/>
            <a:chExt cx="1466839" cy="1524630"/>
          </a:xfrm>
        </p:grpSpPr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67658" y="3245090"/>
              <a:ext cx="1179106" cy="1185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5" name="TextBox 34"/>
            <p:cNvSpPr txBox="1"/>
            <p:nvPr/>
          </p:nvSpPr>
          <p:spPr>
            <a:xfrm>
              <a:off x="1023791" y="4492721"/>
              <a:ext cx="14668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공무원 </a:t>
              </a:r>
              <a:r>
                <a:rPr lang="en-US" altLang="ko-KR" sz="1200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</a:t>
              </a:r>
              <a:r>
                <a:rPr lang="ko-KR" altLang="en-US" sz="1200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씨</a:t>
              </a:r>
              <a:endParaRPr lang="en-US" altLang="ko-KR" sz="12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직업에 따른 추정소득 차이 존재 → 직업 별로 표준화 필요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6" name="Picture 2" descr="C:\Users\lifebloom\Downloads\gir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165" y="3032267"/>
            <a:ext cx="1233428" cy="123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22" name="직사각형 21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  <a:endPara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017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536062" y="1657779"/>
            <a:ext cx="7092176" cy="4817665"/>
          </a:xfrm>
          <a:prstGeom prst="rect">
            <a:avLst/>
          </a:prstGeom>
          <a:solidFill>
            <a:schemeClr val="bg1">
              <a:lumMod val="65000"/>
              <a:alpha val="0"/>
            </a:schemeClr>
          </a:solidFill>
          <a:ln w="25400"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477795" y="1788584"/>
            <a:ext cx="25488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최근 신용등급</a:t>
            </a:r>
            <a:endParaRPr lang="en-US" altLang="ko-KR" sz="1100" b="1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36" name="차트 35"/>
          <p:cNvGraphicFramePr/>
          <p:nvPr>
            <p:extLst>
              <p:ext uri="{D42A27DB-BD31-4B8C-83A1-F6EECF244321}">
                <p14:modId xmlns:p14="http://schemas.microsoft.com/office/powerpoint/2010/main" val="2170976574"/>
              </p:ext>
            </p:extLst>
          </p:nvPr>
        </p:nvGraphicFramePr>
        <p:xfrm>
          <a:off x="837389" y="1885331"/>
          <a:ext cx="6205962" cy="4058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3482347" y="4179012"/>
            <a:ext cx="1496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95%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858897" y="3435637"/>
            <a:ext cx="3504577" cy="13011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7858897" y="3639773"/>
            <a:ext cx="353607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최근 신용등급 정보가 없는 고객 </a:t>
            </a:r>
            <a:r>
              <a: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95%</a:t>
            </a:r>
            <a:r>
              <a: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존재</a:t>
            </a:r>
            <a:endParaRPr lang="en-US" altLang="ko-KR" sz="14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4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대출심사의 </a:t>
            </a:r>
            <a:r>
              <a:rPr lang="ko-KR" altLang="en-US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어려움</a:t>
            </a:r>
            <a:endParaRPr lang="en-US" altLang="ko-KR" sz="14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E15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05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05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최근 신용등급의 값이 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경우가 많다 → 대출 심사의 어려움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80999" y="5639773"/>
            <a:ext cx="25488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신용 등급 부재</a:t>
            </a:r>
            <a:r>
              <a:rPr lang="en-US" altLang="ko-KR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100" b="1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21" name="직사각형 20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  <a:endPara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661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9" name="직선 화살표 연결선 58"/>
          <p:cNvCxnSpPr/>
          <p:nvPr/>
        </p:nvCxnSpPr>
        <p:spPr>
          <a:xfrm flipH="1">
            <a:off x="2274480" y="5272300"/>
            <a:ext cx="2713783" cy="576574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7237134" y="2151083"/>
            <a:ext cx="4433380" cy="4024834"/>
            <a:chOff x="7363203" y="2565636"/>
            <a:chExt cx="4433380" cy="4024834"/>
          </a:xfrm>
        </p:grpSpPr>
        <p:sp>
          <p:nvSpPr>
            <p:cNvPr id="28" name="직사각형 27"/>
            <p:cNvSpPr/>
            <p:nvPr/>
          </p:nvSpPr>
          <p:spPr>
            <a:xfrm>
              <a:off x="7363204" y="2565636"/>
              <a:ext cx="4433379" cy="390106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363203" y="2689402"/>
              <a:ext cx="4433379" cy="3901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산업 분류 대출 건수 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E157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증가</a:t>
              </a:r>
              <a:endPara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→ 연체자의 비율 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E157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증가</a:t>
              </a:r>
              <a:endParaRPr lang="en-US" altLang="ko-KR" sz="14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산업 분류 대출 건수 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= 0 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endParaRPr lang="en-US" altLang="ko-KR" sz="14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→ 연체자 비율 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47709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최저</a:t>
              </a:r>
              <a:endPara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47709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z="1400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산업 분류 대출 건수 </a:t>
              </a:r>
              <a:r>
                <a:rPr lang="en-US" altLang="ko-KR" sz="1400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= 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 </a:t>
              </a:r>
              <a:r>
                <a:rPr lang="ko-KR" altLang="en-US" sz="1400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endParaRPr lang="en-US" altLang="ko-KR" sz="14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→ 연체자 비율 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E157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최대</a:t>
              </a:r>
              <a:endParaRPr lang="en-US" altLang="ko-KR" sz="14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대출 </a:t>
              </a:r>
              <a:r>
                <a:rPr lang="ko-KR" altLang="en-US" sz="14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상환 능력이 </a:t>
              </a:r>
              <a:r>
                <a:rPr lang="ko-KR" altLang="en-US" sz="14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비교적 낮은 </a:t>
              </a:r>
              <a:r>
                <a:rPr lang="ko-KR" altLang="en-US" sz="14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사람이 </a:t>
              </a:r>
              <a:endParaRPr lang="en-US" altLang="ko-KR" sz="14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z="14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산업분류 기관에서 대출을 하기 때문</a:t>
              </a:r>
              <a:endParaRPr lang="en-US" altLang="ko-KR" sz="14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1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76062" y="2015610"/>
            <a:ext cx="6650067" cy="4421917"/>
            <a:chOff x="338614" y="2345799"/>
            <a:chExt cx="6650067" cy="4421917"/>
          </a:xfrm>
        </p:grpSpPr>
        <p:sp>
          <p:nvSpPr>
            <p:cNvPr id="29" name="TextBox 28"/>
            <p:cNvSpPr txBox="1"/>
            <p:nvPr/>
          </p:nvSpPr>
          <p:spPr>
            <a:xfrm>
              <a:off x="338614" y="3924501"/>
              <a:ext cx="9962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</a:t>
              </a:r>
              <a:endPara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</a:t>
              </a:r>
              <a:endPara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</a:t>
              </a:r>
              <a:endPara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율</a:t>
              </a:r>
              <a:endPara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1068687" y="2345799"/>
              <a:ext cx="5919994" cy="4421917"/>
              <a:chOff x="705123" y="2388973"/>
              <a:chExt cx="5919994" cy="4421917"/>
            </a:xfrm>
          </p:grpSpPr>
          <p:pic>
            <p:nvPicPr>
              <p:cNvPr id="31" name="그림 30"/>
              <p:cNvPicPr>
                <a:picLocks noChangeAspect="1"/>
              </p:cNvPicPr>
              <p:nvPr/>
            </p:nvPicPr>
            <p:blipFill rotWithShape="1">
              <a:blip r:embed="rId3"/>
              <a:srcRect t="2340"/>
              <a:stretch/>
            </p:blipFill>
            <p:spPr>
              <a:xfrm>
                <a:off x="705123" y="2388973"/>
                <a:ext cx="4661189" cy="4036541"/>
              </a:xfrm>
              <a:prstGeom prst="rect">
                <a:avLst/>
              </a:prstGeom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1322468" y="6549280"/>
                <a:ext cx="36774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2</a:t>
                </a:r>
                <a:r>
                  <a:rPr lang="ko-KR" altLang="en-US" sz="11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산업분류 대출건수</a:t>
                </a:r>
                <a:endParaRPr lang="en-US" altLang="ko-KR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39" name="그룹 38"/>
              <p:cNvGrpSpPr/>
              <p:nvPr/>
            </p:nvGrpSpPr>
            <p:grpSpPr>
              <a:xfrm>
                <a:off x="5585402" y="4140985"/>
                <a:ext cx="1039715" cy="457761"/>
                <a:chOff x="5366312" y="4042131"/>
                <a:chExt cx="1039715" cy="457761"/>
              </a:xfrm>
            </p:grpSpPr>
            <p:sp>
              <p:nvSpPr>
                <p:cNvPr id="40" name="직사각형 39"/>
                <p:cNvSpPr/>
                <p:nvPr/>
              </p:nvSpPr>
              <p:spPr>
                <a:xfrm>
                  <a:off x="5366312" y="4093288"/>
                  <a:ext cx="144000" cy="144000"/>
                </a:xfrm>
                <a:prstGeom prst="rect">
                  <a:avLst/>
                </a:prstGeom>
                <a:solidFill>
                  <a:srgbClr val="AEC7E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42" name="직사각형 41"/>
                <p:cNvSpPr/>
                <p:nvPr/>
              </p:nvSpPr>
              <p:spPr>
                <a:xfrm>
                  <a:off x="5366312" y="4296544"/>
                  <a:ext cx="144000" cy="144000"/>
                </a:xfrm>
                <a:prstGeom prst="rect">
                  <a:avLst/>
                </a:prstGeom>
                <a:solidFill>
                  <a:srgbClr val="E157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5428296" y="4042131"/>
                  <a:ext cx="97773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00" spc="300" dirty="0" err="1" smtClean="0">
                      <a:ln>
                        <a:solidFill>
                          <a:srgbClr val="5B9BD5">
                            <a:shade val="50000"/>
                            <a:alpha val="0"/>
                          </a:srgbClr>
                        </a:solidFill>
                      </a:ln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비연체자</a:t>
                  </a:r>
                  <a:endParaRPr lang="en-US" altLang="ko-KR" sz="10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5477360" y="4253671"/>
                  <a:ext cx="706503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00" spc="300" dirty="0" smtClean="0">
                      <a:ln>
                        <a:solidFill>
                          <a:srgbClr val="5B9BD5">
                            <a:shade val="50000"/>
                            <a:alpha val="0"/>
                          </a:srgbClr>
                        </a:solidFill>
                      </a:ln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연체자</a:t>
                  </a:r>
                  <a:endParaRPr lang="en-US" altLang="ko-KR" sz="10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</p:grpSp>
      </p:grpSp>
      <p:sp>
        <p:nvSpPr>
          <p:cNvPr id="46" name="직사각형 45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산업분류에서 대출 건수가 많은 경우 연체자의 비율이 증가한다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 flipH="1">
            <a:off x="2192064" y="4889241"/>
            <a:ext cx="2658678" cy="668878"/>
          </a:xfrm>
          <a:prstGeom prst="straightConnector1">
            <a:avLst/>
          </a:prstGeom>
          <a:ln w="76200">
            <a:solidFill>
              <a:srgbClr val="E15759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26" name="직사각형 25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  <a:endPara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628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7043733" y="2691751"/>
            <a:ext cx="4752851" cy="2862624"/>
            <a:chOff x="7406196" y="2509477"/>
            <a:chExt cx="4682601" cy="2862624"/>
          </a:xfrm>
        </p:grpSpPr>
        <p:sp>
          <p:nvSpPr>
            <p:cNvPr id="29" name="직사각형 28"/>
            <p:cNvSpPr/>
            <p:nvPr/>
          </p:nvSpPr>
          <p:spPr>
            <a:xfrm>
              <a:off x="7406196" y="2509477"/>
              <a:ext cx="4433379" cy="28626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655418" y="2967238"/>
              <a:ext cx="4433379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연체자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→ 상대적으로 소액 대출에 더 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E157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많이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분포</a:t>
              </a:r>
              <a:endPara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4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b="1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비연체자</a:t>
              </a:r>
              <a:endParaRPr lang="en-US" altLang="ko-KR" sz="14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→ 상대적으로 소액 대출에 더 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4E79A7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적게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분포</a:t>
              </a:r>
              <a:endParaRPr lang="en-US" altLang="ko-KR" sz="14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07880" y="1998066"/>
            <a:ext cx="6369911" cy="4358284"/>
            <a:chOff x="206734" y="2220589"/>
            <a:chExt cx="6369911" cy="4358284"/>
          </a:xfrm>
        </p:grpSpPr>
        <p:sp>
          <p:nvSpPr>
            <p:cNvPr id="39" name="TextBox 38"/>
            <p:cNvSpPr txBox="1"/>
            <p:nvPr/>
          </p:nvSpPr>
          <p:spPr>
            <a:xfrm>
              <a:off x="1120139" y="2220589"/>
              <a:ext cx="52985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대출정보 현재 총 금액</a:t>
              </a:r>
              <a:r>
                <a:rPr lang="en-US" altLang="ko-KR" sz="14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(TOT_LNIF_AMT)</a:t>
              </a: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06734" y="2690446"/>
              <a:ext cx="6369911" cy="3888427"/>
              <a:chOff x="206734" y="2690446"/>
              <a:chExt cx="6369911" cy="3888427"/>
            </a:xfrm>
          </p:grpSpPr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962147" y="2690446"/>
                <a:ext cx="5614498" cy="34907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2" name="TextBox 41"/>
              <p:cNvSpPr txBox="1"/>
              <p:nvPr/>
            </p:nvSpPr>
            <p:spPr>
              <a:xfrm>
                <a:off x="2855972" y="6317263"/>
                <a:ext cx="218202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현재 대출 총 금액</a:t>
                </a:r>
                <a:endParaRPr lang="ko-KR" altLang="en-US" sz="1100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2715006" y="5674319"/>
                <a:ext cx="1014727" cy="26161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b="1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3000</a:t>
                </a:r>
                <a:r>
                  <a:rPr lang="ko-KR" altLang="en-US" sz="1100" b="1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만원</a:t>
                </a:r>
                <a:endParaRPr lang="ko-KR" altLang="en-US" sz="1100" b="1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5276928" y="2965431"/>
                <a:ext cx="144000" cy="144000"/>
              </a:xfrm>
              <a:prstGeom prst="rect">
                <a:avLst/>
              </a:prstGeom>
              <a:solidFill>
                <a:srgbClr val="AEC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5276928" y="3168687"/>
                <a:ext cx="144000" cy="144000"/>
              </a:xfrm>
              <a:prstGeom prst="rect">
                <a:avLst/>
              </a:prstGeom>
              <a:solidFill>
                <a:srgbClr val="E157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5330674" y="2914274"/>
                <a:ext cx="97773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spc="300" dirty="0" err="1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비연체자</a:t>
                </a:r>
                <a:endParaRPr lang="en-US" altLang="ko-KR" sz="10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5387976" y="3125814"/>
                <a:ext cx="70650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연체자</a:t>
                </a:r>
                <a:endParaRPr lang="en-US" altLang="ko-KR" sz="10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206734" y="3924501"/>
                <a:ext cx="99627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</a:t>
                </a:r>
                <a:endParaRPr lang="en-US" altLang="ko-KR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1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성</a:t>
                </a:r>
                <a:endParaRPr lang="en-US" altLang="ko-KR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1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</a:t>
                </a:r>
                <a:endParaRPr lang="en-US" altLang="ko-KR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1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율</a:t>
                </a:r>
                <a:endParaRPr lang="en-US" altLang="ko-KR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cxnSp>
        <p:nvCxnSpPr>
          <p:cNvPr id="33" name="직선 연결선 32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연체자가 </a:t>
            </a:r>
            <a:r>
              <a:rPr lang="ko-KR" altLang="en-US" sz="2000" b="1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비연체자에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비해 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소액 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대출을 더 많이 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받는다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24" name="직사각형 23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  <a:endPara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120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237135" y="2092544"/>
            <a:ext cx="4433379" cy="3901068"/>
            <a:chOff x="7363204" y="2565636"/>
            <a:chExt cx="4433379" cy="3901068"/>
          </a:xfrm>
        </p:grpSpPr>
        <p:sp>
          <p:nvSpPr>
            <p:cNvPr id="31" name="직사각형 30"/>
            <p:cNvSpPr/>
            <p:nvPr/>
          </p:nvSpPr>
          <p:spPr>
            <a:xfrm>
              <a:off x="7363204" y="2565636"/>
              <a:ext cx="4433379" cy="390106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363204" y="2692594"/>
              <a:ext cx="4433379" cy="3647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최근 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보험료 </a:t>
              </a:r>
              <a:r>
                <a:rPr lang="ko-KR" altLang="en-US" sz="14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연체율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E157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증가</a:t>
              </a:r>
              <a:endParaRPr lang="en-US" altLang="ko-KR" sz="14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→ 연체자의 비율 </a:t>
              </a:r>
              <a:r>
                <a:rPr lang="ko-KR" altLang="en-US" sz="1400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E157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증가</a:t>
              </a:r>
              <a:endParaRPr lang="en-US" altLang="ko-KR" sz="14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최근 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보험료 </a:t>
              </a:r>
              <a:r>
                <a:rPr lang="ko-KR" altLang="en-US" sz="14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연체율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400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= 0 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%</a:t>
              </a:r>
              <a:endParaRPr lang="en-US" altLang="ko-KR" sz="14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→ 연체자 비율 </a:t>
              </a:r>
              <a:r>
                <a:rPr lang="ko-KR" altLang="en-US" sz="1400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47709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최저</a:t>
              </a:r>
              <a:endParaRPr lang="en-US" altLang="ko-KR" sz="14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47709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최근 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보험료 </a:t>
              </a:r>
              <a:r>
                <a:rPr lang="ko-KR" altLang="en-US" sz="14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연체율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400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= 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90% 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이상</a:t>
              </a:r>
              <a:endParaRPr lang="en-US" altLang="ko-KR" sz="14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→ 연체자 비율 </a:t>
              </a:r>
              <a:r>
                <a:rPr lang="ko-KR" altLang="en-US" sz="1400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E157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최대</a:t>
              </a:r>
              <a:endParaRPr lang="en-US" altLang="ko-KR" sz="14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3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최근 </a:t>
              </a:r>
              <a:r>
                <a:rPr lang="en-US" altLang="ko-KR" sz="13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3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보험료를 많이 연체한 사람이 </a:t>
              </a:r>
              <a:endParaRPr lang="en-US" altLang="ko-KR" sz="13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3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신용 </a:t>
              </a:r>
              <a:r>
                <a:rPr lang="ko-KR" altLang="en-US" sz="13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대출에서도 연체할 가능성이 높다고 </a:t>
              </a:r>
              <a:r>
                <a:rPr lang="ko-KR" altLang="en-US" sz="13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판단</a:t>
              </a:r>
              <a:endParaRPr lang="en-US" altLang="ko-KR" sz="13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04810" y="1997659"/>
            <a:ext cx="6716586" cy="4430512"/>
            <a:chOff x="347406" y="2356681"/>
            <a:chExt cx="6716586" cy="4430512"/>
          </a:xfrm>
        </p:grpSpPr>
        <p:grpSp>
          <p:nvGrpSpPr>
            <p:cNvPr id="2" name="그룹 1"/>
            <p:cNvGrpSpPr/>
            <p:nvPr/>
          </p:nvGrpSpPr>
          <p:grpSpPr>
            <a:xfrm>
              <a:off x="1076582" y="2356681"/>
              <a:ext cx="5987410" cy="4430512"/>
              <a:chOff x="705123" y="2410738"/>
              <a:chExt cx="5987410" cy="4430512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1397113" y="6579640"/>
                <a:ext cx="36774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최근 </a:t>
                </a:r>
                <a:r>
                  <a:rPr lang="en-US" altLang="ko-KR" sz="11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1</a:t>
                </a:r>
                <a:r>
                  <a:rPr lang="ko-KR" altLang="en-US" sz="11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년 보험료 </a:t>
                </a:r>
                <a:r>
                  <a:rPr lang="ko-KR" altLang="en-US" sz="1100" spc="300" dirty="0" err="1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연체율</a:t>
                </a:r>
                <a:endParaRPr lang="en-US" altLang="ko-KR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4" name="그림 3"/>
              <p:cNvPicPr>
                <a:picLocks noChangeAspect="1"/>
              </p:cNvPicPr>
              <p:nvPr/>
            </p:nvPicPr>
            <p:blipFill rotWithShape="1">
              <a:blip r:embed="rId3"/>
              <a:srcRect t="2585"/>
              <a:stretch/>
            </p:blipFill>
            <p:spPr>
              <a:xfrm>
                <a:off x="705123" y="2410738"/>
                <a:ext cx="4678640" cy="4035600"/>
              </a:xfrm>
              <a:prstGeom prst="rect">
                <a:avLst/>
              </a:prstGeom>
            </p:spPr>
          </p:pic>
          <p:grpSp>
            <p:nvGrpSpPr>
              <p:cNvPr id="18" name="그룹 17"/>
              <p:cNvGrpSpPr/>
              <p:nvPr/>
            </p:nvGrpSpPr>
            <p:grpSpPr>
              <a:xfrm>
                <a:off x="5652818" y="4093744"/>
                <a:ext cx="1039715" cy="457761"/>
                <a:chOff x="5366312" y="4042131"/>
                <a:chExt cx="1039715" cy="457761"/>
              </a:xfrm>
            </p:grpSpPr>
            <p:sp>
              <p:nvSpPr>
                <p:cNvPr id="19" name="직사각형 18"/>
                <p:cNvSpPr/>
                <p:nvPr/>
              </p:nvSpPr>
              <p:spPr>
                <a:xfrm>
                  <a:off x="5366312" y="4093288"/>
                  <a:ext cx="144000" cy="144000"/>
                </a:xfrm>
                <a:prstGeom prst="rect">
                  <a:avLst/>
                </a:prstGeom>
                <a:solidFill>
                  <a:srgbClr val="AEC7E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5366312" y="4296544"/>
                  <a:ext cx="144000" cy="144000"/>
                </a:xfrm>
                <a:prstGeom prst="rect">
                  <a:avLst/>
                </a:prstGeom>
                <a:solidFill>
                  <a:srgbClr val="E157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5428296" y="4042131"/>
                  <a:ext cx="97773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00" spc="300" dirty="0" err="1" smtClean="0">
                      <a:ln>
                        <a:solidFill>
                          <a:srgbClr val="5B9BD5">
                            <a:shade val="50000"/>
                            <a:alpha val="0"/>
                          </a:srgbClr>
                        </a:solidFill>
                      </a:ln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비연체자</a:t>
                  </a:r>
                  <a:endParaRPr lang="en-US" altLang="ko-KR" sz="10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5477360" y="4253671"/>
                  <a:ext cx="706503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00" spc="300" dirty="0" smtClean="0">
                      <a:ln>
                        <a:solidFill>
                          <a:srgbClr val="5B9BD5">
                            <a:shade val="50000"/>
                            <a:alpha val="0"/>
                          </a:srgbClr>
                        </a:solidFill>
                      </a:ln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연체자</a:t>
                  </a:r>
                  <a:endParaRPr lang="en-US" altLang="ko-KR" sz="10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cxnSp>
            <p:nvCxnSpPr>
              <p:cNvPr id="123" name="직선 화살표 연결선 122"/>
              <p:cNvCxnSpPr/>
              <p:nvPr/>
            </p:nvCxnSpPr>
            <p:spPr>
              <a:xfrm flipH="1">
                <a:off x="1942780" y="5206991"/>
                <a:ext cx="2736538" cy="819170"/>
              </a:xfrm>
              <a:prstGeom prst="straightConnector1">
                <a:avLst/>
              </a:prstGeom>
              <a:ln w="76200">
                <a:solidFill>
                  <a:srgbClr val="E15759"/>
                </a:solidFill>
                <a:headEnd type="stealth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/>
            <p:cNvSpPr txBox="1"/>
            <p:nvPr/>
          </p:nvSpPr>
          <p:spPr>
            <a:xfrm>
              <a:off x="347406" y="3924501"/>
              <a:ext cx="9962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</a:t>
              </a:r>
              <a:endParaRPr lang="en-US" altLang="ko-KR" sz="11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</a:t>
              </a:r>
              <a:endParaRPr lang="en-US" altLang="ko-KR" sz="11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</a:t>
              </a:r>
              <a:endParaRPr lang="en-US" altLang="ko-KR" sz="11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율</a:t>
              </a:r>
              <a:endParaRPr lang="en-US" altLang="ko-KR" sz="11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최근 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보험료 </a:t>
            </a:r>
            <a:r>
              <a:rPr lang="ko-KR" altLang="en-US" sz="2000" b="1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연체율이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높은 경우 연체자 비율이 증가한다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25" name="직사각형 24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  <a:endPara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560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934412" y="2095206"/>
            <a:ext cx="4743878" cy="3774085"/>
            <a:chOff x="7095697" y="2292027"/>
            <a:chExt cx="4743878" cy="3774085"/>
          </a:xfrm>
        </p:grpSpPr>
        <p:sp>
          <p:nvSpPr>
            <p:cNvPr id="32" name="직사각형 31"/>
            <p:cNvSpPr/>
            <p:nvPr/>
          </p:nvSpPr>
          <p:spPr>
            <a:xfrm>
              <a:off x="7095697" y="2292027"/>
              <a:ext cx="4743878" cy="35605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159095" y="2395876"/>
              <a:ext cx="4662559" cy="3670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1. 20</a:t>
              </a: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대이면서 기업</a:t>
              </a:r>
              <a:r>
                <a:rPr lang="en-US" altLang="ko-KR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단체임원 또는 자영업인 경우</a:t>
              </a:r>
              <a:endPara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→ 연체자의 비율이 </a:t>
              </a: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E157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높다</a:t>
              </a:r>
              <a:endPara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2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창업을 한 </a:t>
              </a:r>
              <a:r>
                <a:rPr lang="en-US" altLang="ko-KR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</a:t>
              </a: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대의 경우</a:t>
              </a:r>
              <a:r>
                <a:rPr lang="en-US" altLang="ko-KR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창업에 필요한 자금을 대출하는 과정이 필요하지만 이를 상환 할만한 능력을 가진 경우는 </a:t>
              </a: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비교적 낮을 것으로 추정</a:t>
              </a:r>
              <a:endPara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2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2. 70</a:t>
              </a: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 이면서 단순 노무직인 경우</a:t>
              </a:r>
              <a:endPara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→ 연체자의 비율이 </a:t>
              </a: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E157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높다</a:t>
              </a:r>
              <a:r>
                <a:rPr lang="en-US" altLang="ko-KR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</a:p>
            <a:p>
              <a:pPr>
                <a:lnSpc>
                  <a:spcPct val="150000"/>
                </a:lnSpc>
              </a:pPr>
              <a:endParaRPr lang="en-US" altLang="ko-KR" sz="12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노무직에</a:t>
              </a: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종사하는 고령층의 경우 수입이 지속적이지 않고 불안정한 경우가 많기 때문</a:t>
              </a:r>
              <a:endParaRPr lang="en-US" altLang="ko-KR" sz="11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1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5195" y="1770538"/>
            <a:ext cx="7102201" cy="4557375"/>
            <a:chOff x="76106" y="1620265"/>
            <a:chExt cx="7102201" cy="4557375"/>
          </a:xfrm>
        </p:grpSpPr>
        <p:grpSp>
          <p:nvGrpSpPr>
            <p:cNvPr id="4" name="그룹 3"/>
            <p:cNvGrpSpPr/>
            <p:nvPr/>
          </p:nvGrpSpPr>
          <p:grpSpPr>
            <a:xfrm>
              <a:off x="76106" y="1620265"/>
              <a:ext cx="6575719" cy="3746168"/>
              <a:chOff x="206734" y="2123277"/>
              <a:chExt cx="6575719" cy="3746168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4971" y="2430920"/>
                <a:ext cx="5827482" cy="3438525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206734" y="3845373"/>
                <a:ext cx="99627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spc="30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직</a:t>
                </a:r>
                <a:endParaRPr lang="en-US" altLang="ko-KR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100" spc="30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업</a:t>
                </a:r>
                <a:endParaRPr lang="en-US" altLang="ko-KR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100" spc="30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정</a:t>
                </a:r>
                <a:endParaRPr lang="en-US" altLang="ko-KR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100" spc="30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보</a:t>
                </a:r>
                <a:endParaRPr lang="en-US" altLang="ko-KR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030008" y="2123277"/>
                <a:ext cx="36774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b="1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나이</a:t>
                </a:r>
                <a:endParaRPr lang="en-US" altLang="ko-KR" sz="11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3500900" y="5522007"/>
              <a:ext cx="3677407" cy="655633"/>
              <a:chOff x="3500900" y="5522007"/>
              <a:chExt cx="3677407" cy="655633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54126" y="5522007"/>
                <a:ext cx="2497699" cy="609600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3500900" y="5916030"/>
                <a:ext cx="36774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연체자 비율</a:t>
                </a:r>
                <a:endParaRPr lang="en-US" altLang="ko-KR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33" name="직사각형 32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 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임원</a:t>
            </a:r>
            <a:r>
              <a:rPr lang="en-US" altLang="ko-KR" sz="20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 20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 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자영업 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70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sz="2000" b="1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단순노무직에서</a:t>
            </a:r>
            <a:r>
              <a:rPr lang="ko-KR" altLang="en-US" sz="20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가장 높은 연체자 비율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990843" y="3212004"/>
            <a:ext cx="677713" cy="558904"/>
          </a:xfrm>
          <a:prstGeom prst="ellipse">
            <a:avLst/>
          </a:prstGeom>
          <a:noFill/>
          <a:ln w="38100">
            <a:solidFill>
              <a:srgbClr val="E15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555418" y="4553339"/>
            <a:ext cx="677713" cy="554957"/>
          </a:xfrm>
          <a:prstGeom prst="ellipse">
            <a:avLst/>
          </a:prstGeom>
          <a:noFill/>
          <a:ln w="38100">
            <a:solidFill>
              <a:srgbClr val="E15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6037219" y="3632714"/>
            <a:ext cx="677713" cy="554957"/>
          </a:xfrm>
          <a:prstGeom prst="ellipse">
            <a:avLst/>
          </a:prstGeom>
          <a:noFill/>
          <a:ln w="38100">
            <a:solidFill>
              <a:srgbClr val="E15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24" name="직사각형 23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  <a:endPara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715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3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739196" y="821094"/>
            <a:ext cx="6432795" cy="503854"/>
          </a:xfrm>
          <a:prstGeom prst="rect">
            <a:avLst/>
          </a:prstGeom>
          <a:solidFill>
            <a:srgbClr val="375E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중금리</a:t>
            </a:r>
            <a:r>
              <a:rPr lang="ko-KR" altLang="en-US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대출 시장에서의 점유율 확대를 목표하고 있는  </a:t>
            </a:r>
            <a:r>
              <a:rPr lang="en-US" altLang="ko-KR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r>
              <a:rPr lang="en-US" altLang="ko-KR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보험사</a:t>
            </a:r>
            <a:endParaRPr lang="ko-KR" altLang="en-US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900748" y="1718378"/>
            <a:ext cx="6072051" cy="3479269"/>
          </a:xfrm>
          <a:prstGeom prst="rect">
            <a:avLst/>
          </a:prstGeom>
          <a:solidFill>
            <a:srgbClr val="477093">
              <a:alpha val="56000"/>
            </a:srgbClr>
          </a:solidFill>
          <a:ln w="25400" cmpd="sng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141167" y="2108718"/>
            <a:ext cx="5558400" cy="410547"/>
          </a:xfrm>
          <a:prstGeom prst="rect">
            <a:avLst/>
          </a:prstGeom>
          <a:solidFill>
            <a:schemeClr val="bg2"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지난해 말 기준</a:t>
            </a:r>
            <a:r>
              <a:rPr lang="en-US" altLang="ko-KR" sz="1600" dirty="0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err="1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중금리</a:t>
            </a:r>
            <a:r>
              <a:rPr lang="ko-KR" altLang="en-US" sz="1600" dirty="0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대출 해당자는 전체 등급자의 </a:t>
            </a:r>
            <a:r>
              <a:rPr lang="en-US" altLang="ko-KR" sz="1600" b="1" dirty="0" smtClean="0"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42%</a:t>
            </a:r>
            <a:endParaRPr lang="ko-KR" altLang="en-US" sz="1600" b="1" dirty="0">
              <a:solidFill>
                <a:srgbClr val="E15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968758" y="5113671"/>
            <a:ext cx="2239347" cy="382059"/>
          </a:xfrm>
          <a:prstGeom prst="rect">
            <a:avLst/>
          </a:prstGeom>
          <a:solidFill>
            <a:schemeClr val="bg1">
              <a:lumMod val="65000"/>
              <a:alpha val="42000"/>
            </a:schemeClr>
          </a:solidFill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 </a:t>
            </a:r>
            <a:r>
              <a:rPr lang="ko-KR" altLang="en-US" sz="1400" dirty="0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씨 </a:t>
            </a:r>
            <a:r>
              <a:rPr lang="en-US" altLang="ko-KR" sz="1400" dirty="0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(42, B</a:t>
            </a:r>
            <a:r>
              <a:rPr lang="ko-KR" altLang="en-US" sz="1400" dirty="0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보험사 팀장</a:t>
            </a:r>
            <a:r>
              <a:rPr lang="en-US" altLang="ko-KR" sz="1400" dirty="0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4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144275" y="2690327"/>
            <a:ext cx="5558400" cy="410547"/>
          </a:xfrm>
          <a:prstGeom prst="rect">
            <a:avLst/>
          </a:prstGeom>
          <a:solidFill>
            <a:schemeClr val="bg2"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하지만</a:t>
            </a:r>
            <a:r>
              <a:rPr lang="en-US" altLang="ko-KR" sz="1600" dirty="0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신용 평가 모형으로 심사가 어려움</a:t>
            </a:r>
            <a:endParaRPr lang="ko-KR" altLang="en-US" sz="16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138054" y="3243946"/>
            <a:ext cx="5558400" cy="410547"/>
          </a:xfrm>
          <a:prstGeom prst="rect">
            <a:avLst/>
          </a:prstGeom>
          <a:solidFill>
            <a:schemeClr val="bg2"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중금리</a:t>
            </a:r>
            <a:r>
              <a:rPr lang="ko-KR" altLang="en-US" sz="1600" dirty="0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잠재 고객을 확보할 경우 기대 수익 ↑</a:t>
            </a:r>
            <a:endParaRPr lang="ko-KR" altLang="en-US" sz="16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159826" y="3778903"/>
            <a:ext cx="5558400" cy="410547"/>
          </a:xfrm>
          <a:prstGeom prst="rect">
            <a:avLst/>
          </a:prstGeom>
          <a:solidFill>
            <a:schemeClr val="bg2"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 신용 평가 모형으로 </a:t>
            </a:r>
            <a:r>
              <a:rPr lang="ko-KR" altLang="en-US" sz="1600" b="1" dirty="0" smtClean="0"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중위 등급의 우량 고객 </a:t>
            </a:r>
            <a:r>
              <a:rPr lang="ko-KR" altLang="en-US" sz="1600" b="1" dirty="0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발굴 </a:t>
            </a:r>
            <a:r>
              <a:rPr lang="ko-KR" altLang="en-US" sz="1600" dirty="0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가능</a:t>
            </a:r>
            <a:endParaRPr lang="ko-KR" altLang="en-US" sz="16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53605" y="4351183"/>
            <a:ext cx="5557937" cy="410547"/>
          </a:xfrm>
          <a:prstGeom prst="rect">
            <a:avLst/>
          </a:prstGeom>
          <a:solidFill>
            <a:schemeClr val="bg2">
              <a:alpha val="8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 신용 평가</a:t>
            </a:r>
            <a:endParaRPr lang="ko-KR" altLang="en-US" sz="16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758" y="1828800"/>
            <a:ext cx="2239347" cy="301565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5404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934485" y="3267629"/>
            <a:ext cx="3736029" cy="13805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112858" y="3420794"/>
            <a:ext cx="344835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300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4E79A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비연체자</a:t>
            </a:r>
            <a:r>
              <a:rPr lang="ko-KR" altLang="en-US" sz="1400" spc="300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</a:t>
            </a:r>
            <a:r>
              <a:rPr lang="ko-KR" altLang="en-US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통신요금 연간 최대 연체금액이 더</a:t>
            </a:r>
            <a:r>
              <a: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적은 금액</a:t>
            </a:r>
            <a:r>
              <a: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(10</a:t>
            </a:r>
            <a:r>
              <a:rPr lang="ko-KR" altLang="en-US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 </a:t>
            </a:r>
            <a:r>
              <a:rPr lang="ko-KR" altLang="en-US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이하</a:t>
            </a:r>
            <a:r>
              <a: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비교적 많이 </a:t>
            </a:r>
            <a:r>
              <a:rPr lang="ko-KR" altLang="en-US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분포</a:t>
            </a:r>
            <a:endParaRPr lang="en-US" altLang="ko-KR" sz="14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56062" y="2181210"/>
            <a:ext cx="7165084" cy="3989778"/>
            <a:chOff x="-395" y="2778369"/>
            <a:chExt cx="6453949" cy="3989778"/>
          </a:xfrm>
        </p:grpSpPr>
        <p:grpSp>
          <p:nvGrpSpPr>
            <p:cNvPr id="5" name="그룹 4"/>
            <p:cNvGrpSpPr/>
            <p:nvPr/>
          </p:nvGrpSpPr>
          <p:grpSpPr>
            <a:xfrm>
              <a:off x="566507" y="2778369"/>
              <a:ext cx="5887047" cy="3989778"/>
              <a:chOff x="566507" y="2778369"/>
              <a:chExt cx="5887047" cy="3989778"/>
            </a:xfrm>
          </p:grpSpPr>
          <p:pic>
            <p:nvPicPr>
              <p:cNvPr id="1029" name="Picture 5"/>
              <p:cNvPicPr>
                <a:picLocks noChangeAspect="1" noChangeArrowheads="1"/>
              </p:cNvPicPr>
              <p:nvPr/>
            </p:nvPicPr>
            <p:blipFill>
              <a:blip r:embed="rId3"/>
              <a:srcRect r="3095"/>
              <a:stretch>
                <a:fillRect/>
              </a:stretch>
            </p:blipFill>
            <p:spPr bwMode="auto">
              <a:xfrm>
                <a:off x="566507" y="2778369"/>
                <a:ext cx="5887047" cy="3555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3" name="TextBox 32"/>
              <p:cNvSpPr txBox="1"/>
              <p:nvPr/>
            </p:nvSpPr>
            <p:spPr>
              <a:xfrm>
                <a:off x="1543787" y="6506537"/>
                <a:ext cx="36774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통신요금 연간 최대 연체금액</a:t>
                </a:r>
                <a:endParaRPr lang="en-US" altLang="ko-KR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8" name="그룹 5"/>
            <p:cNvGrpSpPr/>
            <p:nvPr/>
          </p:nvGrpSpPr>
          <p:grpSpPr>
            <a:xfrm>
              <a:off x="5348807" y="2963137"/>
              <a:ext cx="1039715" cy="457761"/>
              <a:chOff x="5366312" y="4042131"/>
              <a:chExt cx="1039715" cy="457761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5366312" y="4093288"/>
                <a:ext cx="144000" cy="144000"/>
              </a:xfrm>
              <a:prstGeom prst="rect">
                <a:avLst/>
              </a:prstGeom>
              <a:solidFill>
                <a:srgbClr val="AEC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5366312" y="4296544"/>
                <a:ext cx="144000" cy="144000"/>
              </a:xfrm>
              <a:prstGeom prst="rect">
                <a:avLst/>
              </a:prstGeom>
              <a:solidFill>
                <a:srgbClr val="E157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5428296" y="4042131"/>
                <a:ext cx="97773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spc="300" dirty="0" err="1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비연체자</a:t>
                </a:r>
                <a:endParaRPr lang="en-US" altLang="ko-KR" sz="10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5477360" y="4253671"/>
                <a:ext cx="70650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연체자</a:t>
                </a:r>
                <a:endParaRPr lang="en-US" altLang="ko-KR" sz="10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-395" y="3986045"/>
              <a:ext cx="9962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</a:t>
              </a:r>
              <a:endPara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</a:t>
              </a:r>
              <a:endPara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</a:t>
              </a:r>
              <a:endPara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율</a:t>
              </a:r>
              <a:endPara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906142" y="5827014"/>
              <a:ext cx="749135" cy="26161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1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</a:t>
              </a:r>
              <a:r>
                <a:rPr lang="ko-KR" altLang="en-US" sz="11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endParaRPr lang="ko-KR" altLang="en-US" sz="11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sz="2000" b="1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</a:t>
            </a:r>
            <a:r>
              <a:rPr lang="ko-KR" altLang="en-US" sz="2000" b="1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연체자의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통신요금 연간 최대 연체금액이 더 작다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24" name="직사각형 23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  <a:endPara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628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/>
          <p:cNvSpPr/>
          <p:nvPr/>
        </p:nvSpPr>
        <p:spPr>
          <a:xfrm>
            <a:off x="536062" y="1657779"/>
            <a:ext cx="5976705" cy="4817665"/>
          </a:xfrm>
          <a:prstGeom prst="rect">
            <a:avLst/>
          </a:prstGeom>
          <a:solidFill>
            <a:schemeClr val="bg1">
              <a:lumMod val="65000"/>
              <a:alpha val="0"/>
            </a:schemeClr>
          </a:solidFill>
          <a:ln w="25400"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6926637" y="2523155"/>
            <a:ext cx="4743878" cy="29265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134024" y="2612928"/>
            <a:ext cx="466255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 </a:t>
            </a:r>
            <a:r>
              <a:rPr lang="ko-KR" altLang="en-US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납부 방법 </a:t>
            </a:r>
            <a:endParaRPr lang="en-US" altLang="ko-KR" sz="1600" b="1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lang="ko-KR" altLang="en-US" sz="16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</a:t>
            </a:r>
            <a:r>
              <a:rPr lang="ko-KR" altLang="en-US" sz="16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27%</a:t>
            </a:r>
            <a:r>
              <a:rPr lang="ko-KR" altLang="en-US" sz="16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연체자 비율</a:t>
            </a:r>
            <a:endParaRPr lang="en-US" altLang="ko-KR" sz="16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 </a:t>
            </a:r>
            <a:r>
              <a:rPr lang="ko-KR" altLang="en-US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납부 방법</a:t>
            </a:r>
            <a:r>
              <a:rPr lang="ko-KR" altLang="en-US" sz="16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6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lang="ko-KR" altLang="en-US" sz="16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</a:t>
            </a:r>
            <a:r>
              <a:rPr lang="en-US" altLang="ko-KR" sz="16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12%</a:t>
            </a:r>
          </a:p>
          <a:p>
            <a:pPr>
              <a:lnSpc>
                <a:spcPct val="150000"/>
              </a:lnSpc>
            </a:pPr>
            <a:endParaRPr lang="en-US" altLang="ko-KR" sz="8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 </a:t>
            </a:r>
            <a:r>
              <a:rPr lang="ko-KR" altLang="en-US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밖의 </a:t>
            </a:r>
            <a:r>
              <a:rPr lang="ko-KR" altLang="en-US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납부방법</a:t>
            </a:r>
            <a:endParaRPr lang="en-US" altLang="ko-KR" sz="16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lang="ko-KR" altLang="en-US" sz="16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</a:t>
            </a:r>
            <a:r>
              <a:rPr lang="en-US" altLang="ko-KR" sz="16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en-US" altLang="ko-KR" sz="16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% </a:t>
            </a:r>
            <a:r>
              <a:rPr lang="ko-KR" altLang="en-US" sz="16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미만</a:t>
            </a:r>
            <a:endParaRPr lang="en-US" altLang="ko-KR" sz="16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graphicFrame>
        <p:nvGraphicFramePr>
          <p:cNvPr id="32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0001725"/>
              </p:ext>
            </p:extLst>
          </p:nvPr>
        </p:nvGraphicFramePr>
        <p:xfrm>
          <a:off x="553981" y="2092334"/>
          <a:ext cx="432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33" name="꺾인 연결선 32"/>
          <p:cNvCxnSpPr/>
          <p:nvPr/>
        </p:nvCxnSpPr>
        <p:spPr>
          <a:xfrm flipV="1">
            <a:off x="2041616" y="2410044"/>
            <a:ext cx="2556593" cy="566714"/>
          </a:xfrm>
          <a:prstGeom prst="bentConnector3">
            <a:avLst>
              <a:gd name="adj1" fmla="val 50000"/>
            </a:avLst>
          </a:prstGeom>
          <a:ln w="15875" cmpd="sng">
            <a:solidFill>
              <a:schemeClr val="tx1">
                <a:lumMod val="50000"/>
                <a:lumOff val="50000"/>
              </a:schemeClr>
            </a:solidFill>
            <a:prstDash val="dash"/>
            <a:miter lim="800000"/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4821950" y="2234739"/>
            <a:ext cx="1597543" cy="3663743"/>
            <a:chOff x="5495731" y="2575249"/>
            <a:chExt cx="1597543" cy="3663743"/>
          </a:xfrm>
        </p:grpSpPr>
        <p:grpSp>
          <p:nvGrpSpPr>
            <p:cNvPr id="2" name="그룹 1"/>
            <p:cNvGrpSpPr/>
            <p:nvPr/>
          </p:nvGrpSpPr>
          <p:grpSpPr>
            <a:xfrm>
              <a:off x="6190426" y="5790250"/>
              <a:ext cx="902848" cy="448742"/>
              <a:chOff x="6190426" y="5790250"/>
              <a:chExt cx="902848" cy="448742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6190426" y="5840586"/>
                <a:ext cx="144000" cy="144000"/>
              </a:xfrm>
              <a:prstGeom prst="rect">
                <a:avLst/>
              </a:prstGeom>
              <a:solidFill>
                <a:srgbClr val="AEC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6190426" y="6043842"/>
                <a:ext cx="144000" cy="144000"/>
              </a:xfrm>
              <a:prstGeom prst="rect">
                <a:avLst/>
              </a:prstGeom>
              <a:solidFill>
                <a:srgbClr val="E157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303654" y="5790250"/>
                <a:ext cx="7896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spc="300" dirty="0" err="1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비연체자</a:t>
                </a:r>
                <a:endParaRPr lang="en-US" altLang="ko-KR" sz="10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6272743" y="5992771"/>
                <a:ext cx="70650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연체자</a:t>
                </a:r>
                <a:endParaRPr lang="en-US" altLang="ko-KR" sz="10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5495731" y="2575249"/>
              <a:ext cx="1202733" cy="3573624"/>
              <a:chOff x="5495731" y="2575249"/>
              <a:chExt cx="1202733" cy="3573624"/>
            </a:xfrm>
          </p:grpSpPr>
          <p:sp>
            <p:nvSpPr>
              <p:cNvPr id="44" name="직사각형 43"/>
              <p:cNvSpPr/>
              <p:nvPr/>
            </p:nvSpPr>
            <p:spPr>
              <a:xfrm>
                <a:off x="6098868" y="5099004"/>
                <a:ext cx="599596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100" b="1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27%</a:t>
                </a:r>
                <a:endParaRPr lang="ko-KR" altLang="en-US" sz="1100" b="1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45" name="그림 44"/>
              <p:cNvPicPr>
                <a:picLocks noChangeAspect="1"/>
              </p:cNvPicPr>
              <p:nvPr/>
            </p:nvPicPr>
            <p:blipFill rotWithShape="1">
              <a:blip r:embed="rId4"/>
              <a:srcRect l="51612" t="4393" r="8603" b="4475"/>
              <a:stretch/>
            </p:blipFill>
            <p:spPr>
              <a:xfrm>
                <a:off x="5495731" y="2575249"/>
                <a:ext cx="606489" cy="3573624"/>
              </a:xfrm>
              <a:prstGeom prst="rect">
                <a:avLst/>
              </a:prstGeom>
            </p:spPr>
          </p:pic>
        </p:grpSp>
      </p:grpSp>
      <p:cxnSp>
        <p:nvCxnSpPr>
          <p:cNvPr id="28" name="직선 연결선 27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 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납부방법을 사용하는 사람들 중 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27%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연체자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36062" y="1769371"/>
            <a:ext cx="17679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납부 방법</a:t>
            </a:r>
            <a:endParaRPr lang="en-US" altLang="ko-KR" sz="1100" b="1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26" name="직사각형 25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  <a:endPara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651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739814" y="3253946"/>
            <a:ext cx="3930700" cy="12109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739814" y="3400590"/>
            <a:ext cx="3930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신용개설 총 건수</a:t>
            </a:r>
            <a:r>
              <a:rPr lang="en-US" altLang="ko-KR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신용카드</a:t>
            </a:r>
            <a:r>
              <a:rPr lang="en-US" altLang="ko-KR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증가</a:t>
            </a:r>
            <a:endParaRPr lang="en-US" altLang="ko-KR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E15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할수</a:t>
            </a:r>
            <a:r>
              <a:rPr lang="ko-KR" altLang="en-US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록</a:t>
            </a:r>
            <a:r>
              <a:rPr lang="ko-KR" altLang="en-US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연체자의 </a:t>
            </a:r>
            <a:r>
              <a:rPr lang="ko-KR" altLang="en-US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비율은 </a:t>
            </a:r>
            <a:r>
              <a:rPr lang="ko-KR" altLang="en-US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4E79A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감소</a:t>
            </a:r>
            <a:r>
              <a:rPr lang="ko-KR" altLang="en-US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56062" y="1598524"/>
            <a:ext cx="7362791" cy="4809367"/>
            <a:chOff x="702113" y="2013174"/>
            <a:chExt cx="5877904" cy="4809367"/>
          </a:xfrm>
        </p:grpSpPr>
        <p:sp>
          <p:nvSpPr>
            <p:cNvPr id="29" name="TextBox 28"/>
            <p:cNvSpPr txBox="1"/>
            <p:nvPr/>
          </p:nvSpPr>
          <p:spPr>
            <a:xfrm>
              <a:off x="702113" y="3986045"/>
              <a:ext cx="9962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</a:t>
              </a:r>
              <a:endPara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</a:t>
              </a:r>
              <a:endPara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</a:t>
              </a:r>
              <a:endPara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율</a:t>
              </a:r>
              <a:endPara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1298414" y="2013174"/>
              <a:ext cx="5281603" cy="4809367"/>
              <a:chOff x="1299223" y="2013174"/>
              <a:chExt cx="4564715" cy="4809367"/>
            </a:xfrm>
          </p:grpSpPr>
          <p:grpSp>
            <p:nvGrpSpPr>
              <p:cNvPr id="6" name="그룹 1"/>
              <p:cNvGrpSpPr/>
              <p:nvPr/>
            </p:nvGrpSpPr>
            <p:grpSpPr>
              <a:xfrm>
                <a:off x="1299223" y="4153795"/>
                <a:ext cx="4564715" cy="2668746"/>
                <a:chOff x="609983" y="4196969"/>
                <a:chExt cx="4564715" cy="2668746"/>
              </a:xfrm>
            </p:grpSpPr>
            <p:sp>
              <p:nvSpPr>
                <p:cNvPr id="33" name="TextBox 32"/>
                <p:cNvSpPr txBox="1"/>
                <p:nvPr/>
              </p:nvSpPr>
              <p:spPr>
                <a:xfrm>
                  <a:off x="609983" y="6604105"/>
                  <a:ext cx="3677407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100" spc="300" dirty="0" smtClean="0">
                      <a:ln>
                        <a:solidFill>
                          <a:srgbClr val="5B9BD5">
                            <a:shade val="50000"/>
                            <a:alpha val="0"/>
                          </a:srgbClr>
                        </a:solidFill>
                      </a:ln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신용개설 총 건수</a:t>
                  </a:r>
                  <a:r>
                    <a:rPr lang="en-US" altLang="ko-KR" sz="1100" spc="300" dirty="0" smtClean="0">
                      <a:ln>
                        <a:solidFill>
                          <a:srgbClr val="5B9BD5">
                            <a:shade val="50000"/>
                            <a:alpha val="0"/>
                          </a:srgbClr>
                        </a:solidFill>
                      </a:ln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[</a:t>
                  </a:r>
                  <a:r>
                    <a:rPr lang="ko-KR" altLang="en-US" sz="1100" spc="300" dirty="0" smtClean="0">
                      <a:ln>
                        <a:solidFill>
                          <a:srgbClr val="5B9BD5">
                            <a:shade val="50000"/>
                            <a:alpha val="0"/>
                          </a:srgbClr>
                        </a:solidFill>
                      </a:ln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신용카드</a:t>
                  </a:r>
                  <a:r>
                    <a:rPr lang="en-US" altLang="ko-KR" sz="1100" spc="300" dirty="0" smtClean="0">
                      <a:ln>
                        <a:solidFill>
                          <a:srgbClr val="5B9BD5">
                            <a:shade val="50000"/>
                            <a:alpha val="0"/>
                          </a:srgbClr>
                        </a:solidFill>
                      </a:ln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]</a:t>
                  </a:r>
                </a:p>
              </p:txBody>
            </p:sp>
            <p:grpSp>
              <p:nvGrpSpPr>
                <p:cNvPr id="7" name="그룹 5"/>
                <p:cNvGrpSpPr/>
                <p:nvPr/>
              </p:nvGrpSpPr>
              <p:grpSpPr>
                <a:xfrm>
                  <a:off x="4149221" y="4196969"/>
                  <a:ext cx="1025477" cy="457761"/>
                  <a:chOff x="3930131" y="4098115"/>
                  <a:chExt cx="1025477" cy="457761"/>
                </a:xfrm>
              </p:grpSpPr>
              <p:sp>
                <p:nvSpPr>
                  <p:cNvPr id="34" name="직사각형 33"/>
                  <p:cNvSpPr/>
                  <p:nvPr/>
                </p:nvSpPr>
                <p:spPr>
                  <a:xfrm>
                    <a:off x="3930131" y="4149272"/>
                    <a:ext cx="144000" cy="144000"/>
                  </a:xfrm>
                  <a:prstGeom prst="rect">
                    <a:avLst/>
                  </a:prstGeom>
                  <a:solidFill>
                    <a:srgbClr val="AEC7E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5" name="직사각형 34"/>
                  <p:cNvSpPr/>
                  <p:nvPr/>
                </p:nvSpPr>
                <p:spPr>
                  <a:xfrm>
                    <a:off x="3930131" y="4352528"/>
                    <a:ext cx="144000" cy="144000"/>
                  </a:xfrm>
                  <a:prstGeom prst="rect">
                    <a:avLst/>
                  </a:prstGeom>
                  <a:solidFill>
                    <a:srgbClr val="E157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3977877" y="4098115"/>
                    <a:ext cx="977731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000" spc="300" dirty="0" err="1" smtClean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비연체자</a:t>
                    </a:r>
                    <a:endParaRPr lang="en-US" altLang="ko-KR" sz="1000" spc="300" dirty="0" smtClean="0">
                      <a:ln>
                        <a:solidFill>
                          <a:srgbClr val="5B9BD5">
                            <a:shade val="50000"/>
                            <a:alpha val="0"/>
                          </a:srgbClr>
                        </a:solidFill>
                      </a:ln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4041179" y="4309655"/>
                    <a:ext cx="706503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000" spc="300" dirty="0" smtClean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연체자</a:t>
                    </a:r>
                    <a:endParaRPr lang="en-US" altLang="ko-KR" sz="1000" spc="300" dirty="0" smtClean="0">
                      <a:ln>
                        <a:solidFill>
                          <a:srgbClr val="5B9BD5">
                            <a:shade val="50000"/>
                            <a:alpha val="0"/>
                          </a:srgbClr>
                        </a:solidFill>
                      </a:ln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</p:grpSp>
          <p:pic>
            <p:nvPicPr>
              <p:cNvPr id="3075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1357403" y="2013174"/>
                <a:ext cx="3232150" cy="44497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cxnSp>
            <p:nvCxnSpPr>
              <p:cNvPr id="30" name="직선 화살표 연결선 29"/>
              <p:cNvCxnSpPr/>
              <p:nvPr/>
            </p:nvCxnSpPr>
            <p:spPr>
              <a:xfrm flipH="1" flipV="1">
                <a:off x="2184645" y="5132576"/>
                <a:ext cx="1906564" cy="872826"/>
              </a:xfrm>
              <a:prstGeom prst="straightConnector1">
                <a:avLst/>
              </a:prstGeom>
              <a:ln w="76200">
                <a:solidFill>
                  <a:srgbClr val="4E79A7"/>
                </a:solidFill>
                <a:headEnd type="stealth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직사각형 44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신용카드 수가 적은 그룹이 연체자 비율이 높다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25" name="직사각형 24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  <a:endPara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628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323438" y="2416252"/>
            <a:ext cx="4347076" cy="26108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386667" y="2656514"/>
            <a:ext cx="443337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남은 기기 할부금이 </a:t>
            </a:r>
            <a:r>
              <a:rPr lang="en-US" altLang="ko-KR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비율</a:t>
            </a:r>
            <a:endParaRPr lang="en-US" altLang="ko-KR" sz="1100" b="1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연체자의 </a:t>
            </a:r>
            <a:r>
              <a: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CASE</a:t>
            </a:r>
            <a:r>
              <a:rPr lang="ko-KR" altLang="en-US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en-US" altLang="ko-KR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50%</a:t>
            </a:r>
            <a:r>
              <a:rPr lang="ko-KR" altLang="en-US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더 </a:t>
            </a:r>
            <a:r>
              <a:rPr lang="ko-KR" altLang="en-US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높다</a:t>
            </a:r>
            <a:endParaRPr lang="en-US" altLang="ko-KR" sz="11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E15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남은 할부금이 </a:t>
            </a:r>
            <a:r>
              <a: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될 수 있는 경우는</a:t>
            </a:r>
            <a:endParaRPr lang="en-US" altLang="ko-KR" sz="11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구매한 단말기의 가격이 상대적으로 저렴한 경우</a:t>
            </a:r>
            <a:endParaRPr lang="en-US" altLang="ko-KR" sz="1100" b="1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단말기 사용 기간이 오래 된 경우</a:t>
            </a:r>
            <a:endParaRPr lang="en-US" altLang="ko-KR" sz="1100" b="1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두 가지 경우로 요약할 수 </a:t>
            </a:r>
            <a:r>
              <a:rPr lang="ko-KR" altLang="en-US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있고</a:t>
            </a:r>
            <a:r>
              <a: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이러한 부분이 대출 연체 여부에 연관이 있을 수 있음</a:t>
            </a:r>
            <a:endParaRPr lang="en-US" altLang="ko-KR" sz="11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77172" y="1730846"/>
            <a:ext cx="7261340" cy="4557282"/>
            <a:chOff x="-77172" y="2164193"/>
            <a:chExt cx="7261340" cy="4557282"/>
          </a:xfrm>
        </p:grpSpPr>
        <p:grpSp>
          <p:nvGrpSpPr>
            <p:cNvPr id="7" name="그룹 6"/>
            <p:cNvGrpSpPr/>
            <p:nvPr/>
          </p:nvGrpSpPr>
          <p:grpSpPr>
            <a:xfrm>
              <a:off x="-77172" y="2228932"/>
              <a:ext cx="7261340" cy="4492543"/>
              <a:chOff x="-77172" y="2228932"/>
              <a:chExt cx="7261340" cy="4492543"/>
            </a:xfrm>
          </p:grpSpPr>
          <p:pic>
            <p:nvPicPr>
              <p:cNvPr id="5122" name="Picture 2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727683" y="2228932"/>
                <a:ext cx="6456485" cy="40925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3" name="TextBox 32"/>
              <p:cNvSpPr txBox="1"/>
              <p:nvPr/>
            </p:nvSpPr>
            <p:spPr>
              <a:xfrm>
                <a:off x="2117221" y="6459865"/>
                <a:ext cx="36774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spc="300" dirty="0" err="1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남은할부금</a:t>
                </a:r>
                <a:endParaRPr lang="en-US" altLang="ko-KR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-77172" y="3770286"/>
                <a:ext cx="99627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</a:t>
                </a:r>
                <a:endParaRPr lang="en-US" altLang="ko-KR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1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성</a:t>
                </a:r>
                <a:endParaRPr lang="en-US" altLang="ko-KR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1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</a:t>
                </a:r>
                <a:endParaRPr lang="en-US" altLang="ko-KR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1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율</a:t>
                </a:r>
                <a:endParaRPr lang="en-US" altLang="ko-KR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957386" y="3113160"/>
                <a:ext cx="599596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100" b="1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37%</a:t>
                </a:r>
                <a:endParaRPr lang="ko-KR" altLang="en-US" sz="1100" b="1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4062539" y="2278335"/>
                <a:ext cx="599596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100" b="1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50%</a:t>
                </a:r>
                <a:endParaRPr lang="ko-KR" altLang="en-US" sz="1100" b="1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34" name="직사각형 33"/>
            <p:cNvSpPr/>
            <p:nvPr/>
          </p:nvSpPr>
          <p:spPr>
            <a:xfrm>
              <a:off x="4630930" y="2164193"/>
              <a:ext cx="2052537" cy="321015"/>
            </a:xfrm>
            <a:prstGeom prst="rect">
              <a:avLst/>
            </a:prstGeom>
            <a:solidFill>
              <a:srgbClr val="E15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연체자</a:t>
              </a:r>
              <a:endParaRPr lang="ko-KR" altLang="en-US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556982" y="2164193"/>
              <a:ext cx="2052537" cy="321015"/>
            </a:xfrm>
            <a:prstGeom prst="rect">
              <a:avLst/>
            </a:prstGeom>
            <a:solidFill>
              <a:srgbClr val="AEC7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비 연체자</a:t>
              </a:r>
              <a:endParaRPr lang="ko-KR" altLang="en-US"/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sz="2000" b="1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연체자들의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남은 기기할부금이 더 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적을 확률이 높다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23" name="직사각형 22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  <a:endPara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628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237135" y="3253959"/>
            <a:ext cx="4433379" cy="13098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363204" y="3322095"/>
            <a:ext cx="44333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유지기간 </a:t>
            </a:r>
            <a:r>
              <a: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CROSS TABLE</a:t>
            </a:r>
            <a:r>
              <a:rPr lang="ko-KR" altLang="en-US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따라 다양하게 분포하는 연체자 비율을 사용하고자</a:t>
            </a:r>
            <a:endParaRPr lang="en-US" altLang="ko-KR" sz="11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파생변수 </a:t>
            </a:r>
            <a:r>
              <a:rPr lang="ko-KR" altLang="en-US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</a:t>
            </a:r>
            <a:r>
              <a:rPr lang="ko-KR" altLang="en-US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하고 </a:t>
            </a:r>
            <a:r>
              <a:rPr lang="ko-KR" altLang="en-US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교호작용</a:t>
            </a:r>
            <a:r>
              <a:rPr lang="ko-KR" altLang="en-US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r>
              <a:rPr lang="ko-KR" altLang="en-US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추가했다</a:t>
            </a:r>
            <a:r>
              <a: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1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0" y="1730846"/>
            <a:ext cx="8022315" cy="4291427"/>
            <a:chOff x="92438" y="2213405"/>
            <a:chExt cx="8022315" cy="4291427"/>
          </a:xfrm>
        </p:grpSpPr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318947" y="5849817"/>
              <a:ext cx="1864352" cy="3945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3" name="TextBox 42"/>
            <p:cNvSpPr txBox="1"/>
            <p:nvPr/>
          </p:nvSpPr>
          <p:spPr>
            <a:xfrm>
              <a:off x="4437346" y="6243222"/>
              <a:ext cx="36774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연체자 비율</a:t>
              </a:r>
              <a:endParaRPr lang="en-US" altLang="ko-KR" sz="11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92438" y="2213405"/>
              <a:ext cx="7089941" cy="3422465"/>
              <a:chOff x="92438" y="2213405"/>
              <a:chExt cx="7089941" cy="3422465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92438" y="3370605"/>
                <a:ext cx="996276" cy="1615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spc="30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신</a:t>
                </a:r>
                <a:endParaRPr lang="en-US" altLang="ko-KR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100" spc="30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용</a:t>
                </a:r>
                <a:endParaRPr lang="en-US" altLang="ko-KR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100" spc="30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대</a:t>
                </a:r>
                <a:endParaRPr lang="en-US" altLang="ko-KR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100" spc="30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출</a:t>
                </a:r>
                <a:endParaRPr lang="en-US" altLang="ko-KR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endParaRPr lang="en-US" altLang="ko-KR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100" spc="30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유</a:t>
                </a:r>
                <a:endParaRPr lang="en-US" altLang="ko-KR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100" spc="30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지</a:t>
                </a:r>
                <a:endParaRPr lang="en-US" altLang="ko-KR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100" spc="30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</a:t>
                </a:r>
                <a:endParaRPr lang="en-US" altLang="ko-KR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100" spc="30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간</a:t>
                </a:r>
                <a:endParaRPr lang="en-US" altLang="ko-KR" sz="11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2034140" y="2213405"/>
                <a:ext cx="36774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b="1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2</a:t>
                </a:r>
                <a:r>
                  <a:rPr lang="ko-KR" altLang="en-US" sz="1100" b="1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산업분류 신용대출 유지기간</a:t>
                </a:r>
                <a:endParaRPr lang="en-US" altLang="ko-KR" sz="11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6146" name="Picture 2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836370" y="2495186"/>
                <a:ext cx="6346009" cy="31406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sp>
        <p:nvSpPr>
          <p:cNvPr id="33" name="직사각형 32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파생변수 생성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[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신용대출 유지기간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_[2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산업분류 신용대출 유지기간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21" name="직사각형 20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  <a:endPara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628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553192" y="1702973"/>
            <a:ext cx="11134452" cy="4817665"/>
          </a:xfrm>
          <a:prstGeom prst="rect">
            <a:avLst/>
          </a:prstGeom>
          <a:solidFill>
            <a:schemeClr val="bg1">
              <a:lumMod val="6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643907" y="2759245"/>
            <a:ext cx="8953023" cy="11076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82502" y="1932663"/>
            <a:ext cx="974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신용대출 유지기간 별 </a:t>
            </a:r>
            <a:r>
              <a:rPr lang="ko-KR" altLang="en-US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그룹화</a:t>
            </a:r>
            <a:endParaRPr lang="en-US" altLang="ko-KR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681731" y="4863232"/>
            <a:ext cx="6505353" cy="864632"/>
            <a:chOff x="3457796" y="4994766"/>
            <a:chExt cx="6505353" cy="864632"/>
          </a:xfrm>
        </p:grpSpPr>
        <p:sp>
          <p:nvSpPr>
            <p:cNvPr id="30" name="TextBox 29"/>
            <p:cNvSpPr txBox="1"/>
            <p:nvPr/>
          </p:nvSpPr>
          <p:spPr>
            <a:xfrm>
              <a:off x="7756592" y="5249168"/>
              <a:ext cx="22065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→</a:t>
              </a:r>
              <a:r>
                <a:rPr lang="en-US" altLang="ko-KR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r>
                <a:rPr lang="en-US" altLang="ko-KR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1-4 </a:t>
              </a:r>
              <a:r>
                <a:rPr lang="ko-KR" altLang="en-US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그룹</a:t>
              </a:r>
              <a:endParaRPr lang="en-US" altLang="ko-KR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983072" y="4994766"/>
              <a:ext cx="3722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신용대출 유지기간 </a:t>
              </a:r>
              <a:r>
                <a:rPr lang="en-US" altLang="ko-KR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개월</a:t>
              </a:r>
              <a:endParaRPr lang="en-US" altLang="ko-KR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457796" y="5490066"/>
              <a:ext cx="4247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산업분류 신용대출 유지기간 </a:t>
              </a:r>
              <a:r>
                <a:rPr lang="en-US" altLang="ko-KR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개월</a:t>
              </a:r>
              <a:endParaRPr lang="en-US" altLang="ko-KR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16325" y="3147928"/>
            <a:ext cx="12008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CROSS_CRDT_SPTCT = </a:t>
            </a:r>
            <a:r>
              <a:rPr lang="ko-KR" altLang="en-US" sz="16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신용대출 유지기간</a:t>
            </a:r>
            <a:r>
              <a:rPr lang="en-US" altLang="ko-KR" sz="16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, 2</a:t>
            </a:r>
            <a:r>
              <a:rPr lang="ko-KR" altLang="en-US" sz="16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산업분류 신용대출 유지기간 그룹</a:t>
            </a:r>
            <a:endParaRPr lang="en-US" altLang="ko-KR" sz="16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파생변수 생성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[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신용대출 유지기간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_[2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산업분류 신용대출 유지기간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50" name="Picture 2" descr="C:\Users\lifebloom\Downloads\bo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530" y="4499669"/>
            <a:ext cx="1008315" cy="100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535696" y="5550729"/>
            <a:ext cx="6559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고객</a:t>
            </a:r>
            <a:r>
              <a:rPr lang="en-US" altLang="ko-KR" sz="1200" b="1" dirty="0"/>
              <a:t> </a:t>
            </a:r>
            <a:r>
              <a:rPr lang="en-US" altLang="ko-KR" sz="1200" b="1" dirty="0" smtClean="0"/>
              <a:t>A</a:t>
            </a:r>
            <a:endParaRPr lang="ko-KR" altLang="en-US" sz="1200" b="1" dirty="0"/>
          </a:p>
        </p:txBody>
      </p:sp>
      <p:grpSp>
        <p:nvGrpSpPr>
          <p:cNvPr id="24" name="그룹 23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25" name="직사각형 24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  <a:endPara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628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723189" y="2308210"/>
            <a:ext cx="6915034" cy="17883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951759" y="3598553"/>
            <a:ext cx="10626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대출 건수 </a:t>
            </a:r>
            <a:r>
              <a: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 [</a:t>
            </a:r>
            <a:r>
              <a:rPr lang="ko-KR" altLang="en-US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r>
              <a: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+ [</a:t>
            </a:r>
            <a:r>
              <a:rPr lang="ko-KR" altLang="en-US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카드사</a:t>
            </a:r>
            <a:r>
              <a: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spc="300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할부사</a:t>
            </a:r>
            <a:r>
              <a: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spc="300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캐피탈</a:t>
            </a:r>
            <a:r>
              <a: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+ [2</a:t>
            </a:r>
            <a:r>
              <a:rPr lang="ko-KR" altLang="en-US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산업분류</a:t>
            </a:r>
            <a:r>
              <a: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+ [</a:t>
            </a:r>
            <a:r>
              <a:rPr lang="ko-KR" altLang="en-US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기타</a:t>
            </a:r>
            <a:r>
              <a: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</a:p>
        </p:txBody>
      </p:sp>
      <p:grpSp>
        <p:nvGrpSpPr>
          <p:cNvPr id="38" name="그룹 28"/>
          <p:cNvGrpSpPr/>
          <p:nvPr/>
        </p:nvGrpSpPr>
        <p:grpSpPr>
          <a:xfrm>
            <a:off x="4622527" y="2564102"/>
            <a:ext cx="7115197" cy="781033"/>
            <a:chOff x="3702859" y="2614123"/>
            <a:chExt cx="6696009" cy="975146"/>
          </a:xfrm>
        </p:grpSpPr>
        <p:sp>
          <p:nvSpPr>
            <p:cNvPr id="39" name="TextBox 38"/>
            <p:cNvSpPr txBox="1"/>
            <p:nvPr/>
          </p:nvSpPr>
          <p:spPr>
            <a:xfrm>
              <a:off x="3702859" y="2868927"/>
              <a:ext cx="2291133" cy="422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RATIO_LNIF </a:t>
              </a:r>
              <a:r>
                <a:rPr lang="en-US" altLang="ko-KR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=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35241" y="2614123"/>
              <a:ext cx="4863627" cy="422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대출정보 현재 총 금액 </a:t>
              </a:r>
              <a:r>
                <a:rPr lang="en-US" altLang="ko-KR" sz="16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(TOT_LNIF_AMT) 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535241" y="3166573"/>
              <a:ext cx="4737168" cy="422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총 대출 건수 </a:t>
              </a:r>
              <a:r>
                <a:rPr lang="en-US" altLang="ko-KR" sz="16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(LNIF_CNT)</a:t>
              </a:r>
            </a:p>
          </p:txBody>
        </p:sp>
        <p:cxnSp>
          <p:nvCxnSpPr>
            <p:cNvPr id="43" name="직선 연결선 42"/>
            <p:cNvCxnSpPr/>
            <p:nvPr/>
          </p:nvCxnSpPr>
          <p:spPr>
            <a:xfrm>
              <a:off x="5731585" y="3064212"/>
              <a:ext cx="4461007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-38968" y="1710551"/>
            <a:ext cx="4812748" cy="4828361"/>
            <a:chOff x="289694" y="2016224"/>
            <a:chExt cx="4812748" cy="4828361"/>
          </a:xfrm>
        </p:grpSpPr>
        <p:grpSp>
          <p:nvGrpSpPr>
            <p:cNvPr id="3" name="그룹 2"/>
            <p:cNvGrpSpPr/>
            <p:nvPr/>
          </p:nvGrpSpPr>
          <p:grpSpPr>
            <a:xfrm>
              <a:off x="289694" y="2016224"/>
              <a:ext cx="4812748" cy="4828361"/>
              <a:chOff x="289694" y="2016224"/>
              <a:chExt cx="4812748" cy="4828361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3"/>
              <a:srcRect b="6723"/>
              <a:stretch>
                <a:fillRect/>
              </a:stretch>
            </p:blipFill>
            <p:spPr bwMode="auto">
              <a:xfrm>
                <a:off x="1601731" y="2554939"/>
                <a:ext cx="2188675" cy="4021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680141" y="3717787"/>
                <a:ext cx="996276" cy="1277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평</a:t>
                </a:r>
                <a:endParaRPr lang="en-US" altLang="ko-KR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1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균</a:t>
                </a:r>
                <a:endParaRPr lang="en-US" altLang="ko-KR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endParaRPr lang="en-US" altLang="ko-KR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1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대</a:t>
                </a:r>
                <a:endParaRPr lang="en-US" altLang="ko-KR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1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출</a:t>
                </a:r>
                <a:endParaRPr lang="en-US" altLang="ko-KR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1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금</a:t>
                </a:r>
                <a:endParaRPr lang="en-US" altLang="ko-KR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1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액</a:t>
                </a:r>
                <a:endParaRPr lang="en-US" altLang="ko-KR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797316" y="6585731"/>
                <a:ext cx="97773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spc="300" dirty="0" err="1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비연체자</a:t>
                </a:r>
                <a:endParaRPr lang="en-US" altLang="ko-KR" sz="10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931211" y="6598364"/>
                <a:ext cx="70650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연체자</a:t>
                </a:r>
                <a:endParaRPr lang="en-US" altLang="ko-KR" sz="10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289694" y="2016224"/>
                <a:ext cx="48127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건 당 평균 </a:t>
                </a:r>
                <a:r>
                  <a:rPr lang="ko-KR" altLang="en-US" sz="1200" b="1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대출금액</a:t>
                </a:r>
                <a:endParaRPr lang="en-US" altLang="ko-KR" sz="12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32" name="직사각형 31"/>
            <p:cNvSpPr/>
            <p:nvPr/>
          </p:nvSpPr>
          <p:spPr>
            <a:xfrm>
              <a:off x="3284463" y="4486128"/>
              <a:ext cx="71379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E157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9.65</a:t>
              </a:r>
              <a:endParaRPr lang="ko-KR" altLang="en-US" sz="10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181791" y="4055823"/>
              <a:ext cx="80344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00" spc="30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10.63</a:t>
              </a:r>
              <a:endParaRPr lang="ko-KR" altLang="en-US" sz="10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4644273" y="4721356"/>
            <a:ext cx="708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연체자</a:t>
            </a:r>
            <a:r>
              <a:rPr lang="ko-KR" altLang="en-US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</a:t>
            </a:r>
            <a:r>
              <a:rPr lang="ko-KR" altLang="en-US" sz="2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건당 평균 대출금액이 더 </a:t>
            </a:r>
            <a:r>
              <a:rPr lang="ko-KR" altLang="en-US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4E79A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적다</a:t>
            </a:r>
            <a:endParaRPr lang="en-US" altLang="ko-KR" sz="2000" b="1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4E79A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656220" y="5409031"/>
            <a:ext cx="708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연체자의 신용도가 낮아 </a:t>
            </a:r>
            <a:r>
              <a: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대출가능 금액이 낮은 것으로 </a:t>
            </a:r>
            <a:r>
              <a:rPr lang="ko-KR" altLang="en-US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추정</a:t>
            </a:r>
            <a:endParaRPr lang="en-US" altLang="ko-KR" sz="14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파생변수 생성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 당 평균 대출금액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오른쪽 화살표 35"/>
          <p:cNvSpPr/>
          <p:nvPr/>
        </p:nvSpPr>
        <p:spPr>
          <a:xfrm rot="5400000">
            <a:off x="8141638" y="4190100"/>
            <a:ext cx="246740" cy="38656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46" name="직사각형 45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  <a:endPara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405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-108527" y="1589193"/>
            <a:ext cx="4812748" cy="4931176"/>
            <a:chOff x="-65609" y="1730846"/>
            <a:chExt cx="4812748" cy="4931176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/>
            <a:srcRect b="2748"/>
            <a:stretch>
              <a:fillRect/>
            </a:stretch>
          </p:blipFill>
          <p:spPr bwMode="auto">
            <a:xfrm>
              <a:off x="804126" y="2250829"/>
              <a:ext cx="3073279" cy="41360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0" name="TextBox 29"/>
            <p:cNvSpPr txBox="1"/>
            <p:nvPr/>
          </p:nvSpPr>
          <p:spPr>
            <a:xfrm>
              <a:off x="-65609" y="1730846"/>
              <a:ext cx="48127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단말기 </a:t>
              </a:r>
              <a:r>
                <a:rPr lang="ko-KR" altLang="en-US" sz="1200" b="1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할부원금 </a:t>
              </a:r>
              <a:r>
                <a:rPr lang="ko-KR" altLang="en-US" sz="1200" b="1" spc="300" dirty="0" err="1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상환율</a:t>
              </a:r>
              <a:endParaRPr lang="en-US" altLang="ko-KR" sz="12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algn="r"/>
              <a:r>
                <a:rPr lang="ko-KR" altLang="en-US" sz="1200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 </a:t>
              </a:r>
              <a:r>
                <a:rPr lang="en-US" altLang="ko-KR" sz="1200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ko-KR" altLang="en-US" sz="1200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중앙값</a:t>
              </a:r>
              <a:r>
                <a:rPr lang="en-US" altLang="ko-KR" sz="1200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463819" y="6386914"/>
              <a:ext cx="9777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비연체자</a:t>
              </a:r>
              <a:endParaRPr lang="en-US" altLang="ko-KR" sz="10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903324" y="6415801"/>
              <a:ext cx="7065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연체자</a:t>
              </a:r>
              <a:endParaRPr lang="en-US" altLang="ko-KR" sz="10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59094" y="3934150"/>
              <a:ext cx="9962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</a:t>
              </a:r>
              <a:endPara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</a:t>
              </a:r>
              <a:endPara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</a:t>
              </a:r>
              <a:endPara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율</a:t>
              </a:r>
              <a:endParaRPr lang="en-US" altLang="ko-KR" sz="11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2968803" y="4527504"/>
              <a:ext cx="59959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26%</a:t>
              </a:r>
              <a:endParaRPr lang="ko-KR" altLang="en-US" sz="11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649211" y="5392205"/>
              <a:ext cx="59959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12%</a:t>
              </a:r>
              <a:endParaRPr lang="ko-KR" altLang="en-US" sz="11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4648488" y="2213807"/>
            <a:ext cx="7022026" cy="26135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37972" y="3376191"/>
            <a:ext cx="6053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예외처리 </a:t>
            </a:r>
            <a:r>
              <a:rPr lang="en-US" altLang="ko-KR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단말기 출고가 </a:t>
            </a:r>
            <a:r>
              <a:rPr lang="en-US" altLang="ko-KR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 일 때</a:t>
            </a:r>
            <a:r>
              <a:rPr lang="en-US" altLang="ko-KR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endParaRPr lang="en-US" altLang="ko-KR" sz="8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1) </a:t>
            </a:r>
            <a:r>
              <a:rPr lang="ko-KR" altLang="en-US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남은 할부금이 존재함</a:t>
            </a:r>
            <a:r>
              <a:rPr lang="en-US" altLang="ko-KR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(x/0 = infinite)</a:t>
            </a:r>
          </a:p>
          <a:p>
            <a:r>
              <a:rPr lang="en-US" altLang="ko-KR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</a:p>
          <a:p>
            <a:r>
              <a:rPr lang="en-US" altLang="ko-KR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: </a:t>
            </a:r>
            <a:r>
              <a:rPr lang="ko-KR" altLang="en-US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이전에 사용하던 </a:t>
            </a:r>
            <a:r>
              <a:rPr lang="ko-KR" altLang="en-US" sz="800" spc="300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기기값이</a:t>
            </a:r>
            <a:r>
              <a:rPr lang="ko-KR" altLang="en-US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넘어온 것으로 판단</a:t>
            </a:r>
            <a:r>
              <a:rPr lang="en-US" altLang="ko-KR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-1 </a:t>
            </a:r>
            <a:r>
              <a:rPr lang="ko-KR" altLang="en-US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 지정</a:t>
            </a:r>
            <a:endParaRPr lang="en-US" altLang="ko-KR" sz="8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2) </a:t>
            </a:r>
            <a:r>
              <a:rPr lang="ko-KR" altLang="en-US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남은 할부금이 없는 경우</a:t>
            </a:r>
            <a:r>
              <a:rPr lang="en-US" altLang="ko-KR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(0/0 = </a:t>
            </a:r>
            <a:r>
              <a:rPr lang="en-US" altLang="ko-KR" sz="800" spc="300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NaN</a:t>
            </a:r>
            <a:r>
              <a:rPr lang="en-US" altLang="ko-KR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endParaRPr lang="en-US" altLang="ko-KR" sz="8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: </a:t>
            </a:r>
            <a:r>
              <a:rPr lang="ko-KR" altLang="en-US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무료 기기를 구매한 것으로 보임</a:t>
            </a:r>
            <a:r>
              <a:rPr lang="en-US" altLang="ko-KR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연체 확률이 없으므로 </a:t>
            </a:r>
            <a:r>
              <a:rPr lang="en-US" altLang="ko-KR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+1 </a:t>
            </a:r>
            <a:r>
              <a:rPr lang="ko-KR" altLang="en-US" sz="8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 지정</a:t>
            </a:r>
            <a:endParaRPr lang="en-US" altLang="ko-KR" sz="8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5128674" y="2398749"/>
            <a:ext cx="6455268" cy="811058"/>
            <a:chOff x="3938634" y="2694069"/>
            <a:chExt cx="6455268" cy="811058"/>
          </a:xfrm>
        </p:grpSpPr>
        <p:sp>
          <p:nvSpPr>
            <p:cNvPr id="34" name="TextBox 33"/>
            <p:cNvSpPr txBox="1"/>
            <p:nvPr/>
          </p:nvSpPr>
          <p:spPr>
            <a:xfrm>
              <a:off x="3938634" y="2921289"/>
              <a:ext cx="2253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MOBL_REPAY =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530275" y="2694069"/>
              <a:ext cx="48636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단말기 출고가 </a:t>
              </a:r>
              <a:r>
                <a:rPr lang="en-US" altLang="ko-KR" sz="16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– </a:t>
              </a:r>
              <a:r>
                <a:rPr lang="ko-KR" altLang="en-US" sz="16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남은 할부금</a:t>
              </a:r>
              <a:endParaRPr lang="en-US" altLang="ko-KR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535241" y="3166573"/>
              <a:ext cx="47371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단말기 출고가</a:t>
              </a:r>
              <a:endParaRPr lang="en-US" altLang="ko-KR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6118698" y="3064212"/>
              <a:ext cx="3686783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/>
          <p:cNvSpPr txBox="1"/>
          <p:nvPr/>
        </p:nvSpPr>
        <p:spPr>
          <a:xfrm>
            <a:off x="5440420" y="5554368"/>
            <a:ext cx="5162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itchFamily="50" charset="-127"/>
                <a:ea typeface="나눔바른고딕" pitchFamily="50" charset="-127"/>
              </a:rPr>
              <a:t>연체자</a:t>
            </a:r>
            <a:r>
              <a:rPr lang="ko-KR" altLang="en-US" sz="16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가 할부원금 </a:t>
            </a:r>
            <a:r>
              <a:rPr lang="ko-KR" altLang="en-US" sz="1600" spc="300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상환율이</a:t>
            </a:r>
            <a:r>
              <a:rPr lang="ko-KR" altLang="en-US" sz="16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더 </a:t>
            </a:r>
            <a:r>
              <a:rPr lang="ko-KR" altLang="en-US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itchFamily="50" charset="-127"/>
                <a:ea typeface="나눔바른고딕" pitchFamily="50" charset="-127"/>
              </a:rPr>
              <a:t>높다</a:t>
            </a:r>
            <a:endParaRPr lang="en-US" altLang="ko-KR" sz="1600" b="1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E1575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파생변수 생성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휴대폰 단말대금 </a:t>
            </a:r>
            <a:r>
              <a:rPr lang="ko-KR" altLang="en-US" sz="2000" b="1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상환율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오른쪽 화살표 26"/>
          <p:cNvSpPr/>
          <p:nvPr/>
        </p:nvSpPr>
        <p:spPr>
          <a:xfrm rot="5400000">
            <a:off x="8141638" y="5035075"/>
            <a:ext cx="246740" cy="38656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31" name="직사각형 30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  <a:endPara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685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36062" y="1589193"/>
            <a:ext cx="6737522" cy="5528537"/>
            <a:chOff x="536062" y="1656201"/>
            <a:chExt cx="6737522" cy="5528537"/>
          </a:xfrm>
        </p:grpSpPr>
        <p:sp>
          <p:nvSpPr>
            <p:cNvPr id="36" name="Modal Dialog Overlay"/>
            <p:cNvSpPr>
              <a:spLocks/>
            </p:cNvSpPr>
            <p:nvPr/>
          </p:nvSpPr>
          <p:spPr bwMode="auto">
            <a:xfrm>
              <a:off x="570910" y="1656201"/>
              <a:ext cx="6380396" cy="4987195"/>
            </a:xfrm>
            <a:prstGeom prst="rect">
              <a:avLst/>
            </a:prstGeom>
            <a:solidFill>
              <a:srgbClr val="000000">
                <a:alpha val="10000"/>
              </a:srgbClr>
            </a:solidFill>
            <a:ln w="635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9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36062" y="1690926"/>
              <a:ext cx="6737522" cy="5493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한화생명신용대출건수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(per_CLIF_2)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신용대출금액비율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en-US" altLang="ko-KR" sz="14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ratio_CLIF_TOT_AMT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은행대출금액비율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en-US" altLang="ko-KR" sz="14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ratio_BNK_TOT_AMT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카드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,</a:t>
              </a:r>
              <a:r>
                <a:rPr lang="ko-KR" altLang="en-US" sz="14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할부사대출금액비율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en-US" altLang="ko-KR" sz="14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ratio_CPT_TOT_AMT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평균은행대출금액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en-US" altLang="ko-KR" sz="14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ratio_BNK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평균카드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,</a:t>
              </a:r>
              <a:r>
                <a:rPr lang="ko-KR" altLang="en-US" sz="14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할부사대출금액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en-US" altLang="ko-KR" sz="14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ratio_CPT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카드개수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/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신용카드최초유지기간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en-US" altLang="ko-KR" sz="14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per_CARD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신용대출총금액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/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카드개수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en-US" altLang="ko-KR" sz="14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per_CLIF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대출금액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[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은행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카드사 제외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](TOT_SP_EC)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TOT_SP_EC / [2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산업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,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기타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]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건수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en-US" altLang="ko-KR" sz="14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per_SP_EC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[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한화생명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]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상환금액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/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대출금액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en-US" altLang="ko-KR" sz="14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TOT_CRLN_ratio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전체대출횟수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en-US" altLang="ko-KR" sz="14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all_loan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은행대출횟수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/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전체대출횟수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en-US" altLang="ko-KR" sz="14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BNK_d_all_loan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[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카드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,</a:t>
              </a:r>
              <a:r>
                <a:rPr lang="ko-KR" altLang="en-US" sz="14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할부사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]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대출횟수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/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전체대출횟수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en-US" altLang="ko-KR" sz="14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CPT_d_all_loan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2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산업대출횟수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/</a:t>
              </a:r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전체대출횟수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en-US" altLang="ko-KR" sz="1400" spc="300" dirty="0" err="1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SPART_d_all_loan</a:t>
              </a:r>
              <a:r>
                <a: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7905821" y="3269709"/>
            <a:ext cx="3715265" cy="11011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7640627" y="3417993"/>
            <a:ext cx="42546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그 밖의 </a:t>
            </a:r>
            <a:r>
              <a:rPr lang="en-US" altLang="ko-KR" sz="24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itchFamily="50" charset="-127"/>
                <a:ea typeface="나눔바른고딕" pitchFamily="50" charset="-127"/>
              </a:rPr>
              <a:t>18</a:t>
            </a:r>
            <a:r>
              <a:rPr lang="ko-KR" altLang="en-US" sz="2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개의 </a:t>
            </a:r>
            <a:endParaRPr lang="en-US" altLang="ko-KR" sz="24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sz="2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새로운 파생변수 </a:t>
            </a:r>
            <a:r>
              <a:rPr lang="ko-KR" altLang="en-US" sz="2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생성</a:t>
            </a:r>
            <a:endParaRPr lang="en-US" altLang="ko-KR" sz="24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파생변수 생성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휴대폰 단말대금 </a:t>
            </a:r>
            <a:r>
              <a:rPr lang="ko-KR" altLang="en-US" sz="2000" b="1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상환율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16" name="직사각형 15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  <a:endPara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969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sz="2000" b="1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연속형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변수 간 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Correlation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10" name="직사각형 9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  <a:endPara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912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2F3F5"/>
              </a:clrFrom>
              <a:clrTo>
                <a:srgbClr val="F2F3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71719" y="0"/>
            <a:ext cx="4911599" cy="692075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</p:pic>
      <p:sp>
        <p:nvSpPr>
          <p:cNvPr id="16" name="직사각형 15"/>
          <p:cNvSpPr/>
          <p:nvPr/>
        </p:nvSpPr>
        <p:spPr>
          <a:xfrm>
            <a:off x="-26895" y="-22418"/>
            <a:ext cx="12218895" cy="688041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0" y="1844824"/>
            <a:ext cx="12192000" cy="1944216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35332"/>
            <a:ext cx="3791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BIG CONTEST 2017</a:t>
            </a:r>
            <a:endParaRPr lang="ko-KR" altLang="en-US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93006" y="2649106"/>
            <a:ext cx="68593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Alternative </a:t>
            </a:r>
            <a:r>
              <a:rPr lang="ko-KR" altLang="en-US" sz="40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연체 예측 모델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310205" y="4498854"/>
            <a:ext cx="13885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일요일 아침</a:t>
            </a:r>
            <a:endParaRPr lang="en-US" altLang="ko-KR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964579" y="4811221"/>
            <a:ext cx="70564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강인성 </a:t>
            </a:r>
            <a:endParaRPr lang="en-US" altLang="ko-KR" sz="1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박영롱 </a:t>
            </a:r>
            <a:endParaRPr lang="en-US" altLang="ko-KR" sz="1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임수만</a:t>
            </a:r>
            <a:endParaRPr lang="en-US" altLang="ko-KR" sz="1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전현우</a:t>
            </a:r>
            <a:endParaRPr lang="en-US" altLang="ko-KR" sz="1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07713" y="2192520"/>
            <a:ext cx="40078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신용평가</a:t>
            </a:r>
            <a:r>
              <a:rPr lang="en-US" altLang="ko-KR" sz="20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보험</a:t>
            </a:r>
            <a:r>
              <a:rPr lang="en-US" altLang="ko-KR" sz="20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 데이터를 활용한</a:t>
            </a: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554182" y="6427694"/>
            <a:ext cx="11083636" cy="8966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554182" y="6511276"/>
            <a:ext cx="1108363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00000"/>
              </a:lnSpc>
            </a:pP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</a:rPr>
              <a:t>LOAN DEFAULT PREDICTION</a:t>
            </a:r>
            <a:endParaRPr lang="ko-KR" altLang="en-US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9684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536062" y="1670599"/>
            <a:ext cx="1936478" cy="29238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altLang="ko-KR" sz="16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PCA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84" y="2158031"/>
            <a:ext cx="3252201" cy="2351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2347732" y="4552940"/>
            <a:ext cx="418705" cy="246221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PC</a:t>
            </a:r>
            <a:endParaRPr lang="ko-KR" altLang="en-US" sz="10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48707" y="2649139"/>
            <a:ext cx="338554" cy="917880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pPr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Variance</a:t>
            </a:r>
            <a:endParaRPr lang="ko-KR" altLang="en-US" sz="10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 flipV="1">
            <a:off x="670368" y="5309917"/>
            <a:ext cx="11134453" cy="663047"/>
          </a:xfrm>
          <a:prstGeom prst="rect">
            <a:avLst/>
          </a:prstGeom>
          <a:solidFill>
            <a:schemeClr val="tx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20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39264" y="5518874"/>
            <a:ext cx="1053950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900"/>
              </a:spcBef>
            </a:pPr>
            <a:r>
              <a:rPr lang="en-US" altLang="ko-KR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PCA</a:t>
            </a:r>
            <a:r>
              <a:rPr lang="ko-KR" altLang="en-US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통한 차원 축소가 힘들기 때문에 </a:t>
            </a:r>
            <a:r>
              <a:rPr lang="ko-KR" altLang="en-US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5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트리 기반 </a:t>
            </a:r>
            <a:r>
              <a:rPr lang="ko-KR" altLang="en-US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모형을 사용하여 주요 변수를 사용 </a:t>
            </a:r>
            <a:endParaRPr lang="en-US" altLang="ko-KR" sz="11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057" y="2872677"/>
            <a:ext cx="7141028" cy="832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타원 6"/>
          <p:cNvSpPr/>
          <p:nvPr/>
        </p:nvSpPr>
        <p:spPr>
          <a:xfrm>
            <a:off x="11053655" y="3494138"/>
            <a:ext cx="537030" cy="254763"/>
          </a:xfrm>
          <a:prstGeom prst="ellipse">
            <a:avLst/>
          </a:prstGeom>
          <a:noFill/>
          <a:ln w="38100">
            <a:solidFill>
              <a:srgbClr val="F96C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b="1" dirty="0">
              <a:ln>
                <a:solidFill>
                  <a:prstClr val="white">
                    <a:alpha val="0"/>
                  </a:prst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주성분분석</a:t>
            </a:r>
            <a:r>
              <a:rPr lang="en-US" altLang="ko-KR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(PCA)</a:t>
            </a:r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를</a:t>
            </a:r>
            <a:r>
              <a:rPr lang="en-US" altLang="ko-KR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통해 차원 축소</a:t>
            </a:r>
            <a:endParaRPr lang="ko-KR" altLang="en-US" sz="2000" b="1" spc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40" name="직사각형 39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  <a:endPara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085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3074" t="4253" r="2712" b="4029"/>
          <a:stretch/>
        </p:blipFill>
        <p:spPr>
          <a:xfrm>
            <a:off x="769264" y="1565190"/>
            <a:ext cx="7155535" cy="4371154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8161767" y="3399496"/>
            <a:ext cx="3493192" cy="1038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</a:pP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불균형 </a:t>
            </a:r>
            <a:r>
              <a:rPr lang="ko-KR" altLang="en-US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데이터란 클래스 별 균형이 크게 차이 나는 데이터를 의미한다</a:t>
            </a:r>
            <a:r>
              <a:rPr lang="en-US" altLang="ko-KR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일반적인 분류알고리즘들은 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불균형 데이터 중 희소한 케이스에 대해서 민감하게 반응하지 않는다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spcBef>
                <a:spcPts val="900"/>
              </a:spcBef>
            </a:pP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따라서 추가적인 방법을 통해 모델의 민감도를 늘려주는 등의 처리가 필요하다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endParaRPr lang="en-US" altLang="ko-KR" sz="9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8186045" y="3233902"/>
            <a:ext cx="346891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8200559" y="4546491"/>
            <a:ext cx="34544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8374370" y="3146566"/>
            <a:ext cx="1727573" cy="180360"/>
          </a:xfrm>
          <a:prstGeom prst="rect">
            <a:avLst/>
          </a:prstGeom>
          <a:pattFill prst="pct40">
            <a:fgClr>
              <a:schemeClr val="tx1">
                <a:lumMod val="85000"/>
                <a:lumOff val="15000"/>
              </a:schemeClr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Unbalanced Data? </a:t>
            </a:r>
            <a:endParaRPr lang="en-US" altLang="ko-KR" sz="1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b="1" dirty="0">
              <a:ln>
                <a:solidFill>
                  <a:prstClr val="white">
                    <a:alpha val="0"/>
                  </a:prst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불균형 데이터 문제를 어떻게 다루어야 할까</a:t>
            </a:r>
            <a:r>
              <a:rPr lang="en-US" altLang="ko-KR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?</a:t>
            </a:r>
            <a:endParaRPr lang="ko-KR" altLang="en-US" sz="2000" b="1" spc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43" name="직사각형 42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  <a:endPara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032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93A6C7E-58C0-452B-B7A5-1C77C15081C5}" type="slidenum">
              <a:rPr lang="ko-KR" altLang="en-US" smtClean="0">
                <a:latin typeface="다음_Regular" panose="02000603060000000000" pitchFamily="2" charset="-127"/>
                <a:ea typeface="다음_Regular" panose="02000603060000000000" pitchFamily="2" charset="-127"/>
              </a:rPr>
              <a:pPr/>
              <a:t>32</a:t>
            </a:fld>
            <a:endParaRPr lang="ko-KR" altLang="en-US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6058912" y="1820562"/>
            <a:ext cx="0" cy="4265597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547846" y="2058470"/>
            <a:ext cx="5077923" cy="3960830"/>
            <a:chOff x="922591" y="2396058"/>
            <a:chExt cx="4691394" cy="3467713"/>
          </a:xfrm>
        </p:grpSpPr>
        <p:sp>
          <p:nvSpPr>
            <p:cNvPr id="11" name="직사각형 10"/>
            <p:cNvSpPr/>
            <p:nvPr/>
          </p:nvSpPr>
          <p:spPr>
            <a:xfrm>
              <a:off x="922591" y="2396058"/>
              <a:ext cx="4691394" cy="34677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>
              <a:off x="922591" y="2396058"/>
              <a:ext cx="4691394" cy="3467713"/>
            </a:xfrm>
            <a:prstGeom prst="triangle">
              <a:avLst>
                <a:gd name="adj" fmla="val 10000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1657203" y="2845399"/>
              <a:ext cx="3251199" cy="2598057"/>
            </a:xfrm>
            <a:prstGeom prst="ellipse">
              <a:avLst/>
            </a:prstGeom>
            <a:solidFill>
              <a:schemeClr val="accent6">
                <a:lumMod val="20000"/>
                <a:lumOff val="80000"/>
                <a:alpha val="66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1657203" y="2844821"/>
              <a:ext cx="3251199" cy="2598057"/>
            </a:xfrm>
            <a:prstGeom prst="ellipse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5189229" y="3013857"/>
              <a:ext cx="102343" cy="102343"/>
            </a:xfrm>
            <a:prstGeom prst="ellips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5363029" y="3606057"/>
              <a:ext cx="102343" cy="102343"/>
            </a:xfrm>
            <a:prstGeom prst="ellips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5210629" y="3453657"/>
              <a:ext cx="102343" cy="102343"/>
            </a:xfrm>
            <a:prstGeom prst="ellips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4916403" y="4520456"/>
              <a:ext cx="102343" cy="102343"/>
            </a:xfrm>
            <a:prstGeom prst="ellips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3073400" y="5043285"/>
              <a:ext cx="102343" cy="102343"/>
            </a:xfrm>
            <a:prstGeom prst="ellips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4173600" y="4085256"/>
              <a:ext cx="102343" cy="102343"/>
            </a:xfrm>
            <a:prstGeom prst="ellips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1350571" y="2685686"/>
              <a:ext cx="102343" cy="102343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1824858" y="5579273"/>
              <a:ext cx="102343" cy="102343"/>
            </a:xfrm>
            <a:prstGeom prst="ellips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4136572" y="5476930"/>
              <a:ext cx="102343" cy="102343"/>
            </a:xfrm>
            <a:prstGeom prst="ellips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5086886" y="4078742"/>
              <a:ext cx="102343" cy="102343"/>
            </a:xfrm>
            <a:prstGeom prst="ellips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4857230" y="5145628"/>
              <a:ext cx="102343" cy="102343"/>
            </a:xfrm>
            <a:prstGeom prst="ellips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>
              <a:off x="3694629" y="4720439"/>
              <a:ext cx="102343" cy="102343"/>
            </a:xfrm>
            <a:prstGeom prst="ellips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/>
            <p:cNvSpPr/>
            <p:nvPr/>
          </p:nvSpPr>
          <p:spPr>
            <a:xfrm>
              <a:off x="4384055" y="2950242"/>
              <a:ext cx="102343" cy="102343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/>
            <p:cNvSpPr/>
            <p:nvPr/>
          </p:nvSpPr>
          <p:spPr>
            <a:xfrm>
              <a:off x="1248228" y="3701314"/>
              <a:ext cx="102343" cy="102343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/>
            <p:cNvSpPr/>
            <p:nvPr/>
          </p:nvSpPr>
          <p:spPr>
            <a:xfrm>
              <a:off x="4817376" y="2483856"/>
              <a:ext cx="102343" cy="102343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>
              <a:off x="1139741" y="4477455"/>
              <a:ext cx="102343" cy="102343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>
              <a:off x="1461657" y="3116200"/>
              <a:ext cx="102343" cy="102343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>
              <a:off x="1943201" y="4151629"/>
              <a:ext cx="102343" cy="102343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2971056" y="3395771"/>
              <a:ext cx="102343" cy="102343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2861083" y="3973156"/>
              <a:ext cx="102343" cy="102343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1359314" y="4948798"/>
              <a:ext cx="102343" cy="102343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/>
            <p:cNvSpPr/>
            <p:nvPr/>
          </p:nvSpPr>
          <p:spPr>
            <a:xfrm>
              <a:off x="4384056" y="2636043"/>
              <a:ext cx="102343" cy="102343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3724771" y="3301228"/>
              <a:ext cx="102343" cy="102343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816445" y="2483856"/>
              <a:ext cx="1873740" cy="2223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false </a:t>
              </a:r>
              <a:r>
                <a:rPr lang="en-US" altLang="ko-KR" sz="105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negative(FN)</a:t>
              </a:r>
              <a:endParaRPr lang="ko-KR" altLang="en-US" sz="105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2262119" y="5476930"/>
              <a:ext cx="1810058" cy="2223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true </a:t>
              </a:r>
              <a:r>
                <a:rPr lang="en-US" altLang="ko-KR" sz="105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negative(TN)</a:t>
              </a:r>
              <a:endParaRPr lang="ko-KR" altLang="en-US" sz="105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984690" y="4317711"/>
              <a:ext cx="1804134" cy="2223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b="1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96C6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</a:t>
              </a:r>
              <a:r>
                <a:rPr lang="en-US" altLang="ko-KR" sz="105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96C6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alse </a:t>
              </a:r>
              <a:r>
                <a:rPr lang="en-US" altLang="ko-KR" sz="105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96C6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positive(FP)</a:t>
              </a:r>
              <a:endParaRPr lang="ko-KR" altLang="en-US" sz="1050" dirty="0">
                <a:solidFill>
                  <a:srgbClr val="F96C61"/>
                </a:solidFill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1883771" y="3606057"/>
              <a:ext cx="1740451" cy="2223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b="1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96C6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</a:t>
              </a:r>
              <a:r>
                <a:rPr lang="en-US" altLang="ko-KR" sz="105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96C6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rue </a:t>
              </a:r>
              <a:r>
                <a:rPr lang="en-US" altLang="ko-KR" sz="105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96C6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positive(TP</a:t>
              </a:r>
              <a:r>
                <a:rPr lang="en-US" altLang="ko-KR" sz="105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96C6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sz="1050" dirty="0">
                <a:solidFill>
                  <a:srgbClr val="F96C61"/>
                </a:solidFill>
              </a:endParaRPr>
            </a:p>
          </p:txBody>
        </p:sp>
      </p:grpSp>
      <p:sp>
        <p:nvSpPr>
          <p:cNvPr id="67" name="직사각형 66"/>
          <p:cNvSpPr/>
          <p:nvPr/>
        </p:nvSpPr>
        <p:spPr>
          <a:xfrm>
            <a:off x="6272349" y="3276693"/>
            <a:ext cx="552423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</a:pP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F-measure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Precision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Recall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Harmonic Mean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불균형 데이터에서 분류 성능을 평가하기 위해서 사용한다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연체자가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4%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현재 데이터에서 모두 연체를 하지 않는다고 예측하면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96%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Precision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얻게 된다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하지만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Recall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0%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값을 가지고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F-score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된다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따라서 원하는 분류 성능을 평가하기 위해서는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F-measure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통한 평가가 필요하다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9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8" name="직선 연결선 67"/>
          <p:cNvCxnSpPr/>
          <p:nvPr/>
        </p:nvCxnSpPr>
        <p:spPr>
          <a:xfrm>
            <a:off x="6296627" y="3111099"/>
            <a:ext cx="549995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6296627" y="5116719"/>
            <a:ext cx="548544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6484952" y="3023763"/>
            <a:ext cx="1727573" cy="180360"/>
          </a:xfrm>
          <a:prstGeom prst="rect">
            <a:avLst/>
          </a:prstGeom>
          <a:pattFill prst="pct40">
            <a:fgClr>
              <a:schemeClr val="tx1">
                <a:lumMod val="85000"/>
                <a:lumOff val="15000"/>
              </a:schemeClr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F-measure?</a:t>
            </a:r>
            <a:endParaRPr lang="en-US" altLang="ko-KR" sz="1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1" name="직선 연결선 5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b="1" dirty="0">
              <a:ln>
                <a:solidFill>
                  <a:prstClr val="white">
                    <a:alpha val="0"/>
                  </a:prst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불균형데이터를 고려하는 평가 </a:t>
            </a:r>
            <a:r>
              <a:rPr lang="ko-KR" altLang="en-US" sz="2000" b="1" spc="6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메트릭이</a:t>
            </a:r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필요하다</a:t>
            </a:r>
            <a:endParaRPr lang="ko-KR" altLang="en-US" sz="2000" b="1" spc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6443508" y="4117973"/>
                <a:ext cx="1903470" cy="38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latin typeface="Cambria Math"/>
                        </a:rPr>
                        <m:t>𝑇𝑃𝑅</m:t>
                      </m:r>
                      <m:r>
                        <a:rPr lang="en-US" altLang="ko-KR" sz="1000" b="0" i="1" smtClean="0">
                          <a:latin typeface="Cambria Math"/>
                        </a:rPr>
                        <m:t>(</m:t>
                      </m:r>
                      <m:r>
                        <a:rPr lang="en-US" altLang="ko-KR" sz="1000" b="0" i="1" smtClean="0">
                          <a:latin typeface="Cambria Math"/>
                        </a:rPr>
                        <m:t>𝑟𝑒𝑐𝑎𝑙𝑙</m:t>
                      </m:r>
                      <m:r>
                        <a:rPr lang="en-US" altLang="ko-KR" sz="1000" b="0" i="1" smtClean="0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en-US" altLang="ko-KR" sz="1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sz="1000" b="0" i="1" smtClean="0">
                              <a:latin typeface="Cambria Math"/>
                            </a:rPr>
                            <m:t>𝑇𝑃</m:t>
                          </m:r>
                        </m:num>
                        <m:den>
                          <m:r>
                            <a:rPr lang="en-US" altLang="ko-KR" sz="1000" b="0" i="1" smtClean="0">
                              <a:latin typeface="Cambria Math"/>
                            </a:rPr>
                            <m:t>𝑃</m:t>
                          </m:r>
                        </m:den>
                      </m:f>
                      <m:r>
                        <a:rPr lang="en-US" altLang="ko-KR" sz="1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1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sz="1000" b="0" i="1" smtClean="0">
                              <a:latin typeface="Cambria Math"/>
                            </a:rPr>
                            <m:t>𝑇𝑃</m:t>
                          </m:r>
                        </m:num>
                        <m:den>
                          <m:r>
                            <a:rPr lang="en-US" altLang="ko-KR" sz="1000" b="0" i="1" smtClean="0">
                              <a:latin typeface="Cambria Math"/>
                            </a:rPr>
                            <m:t>𝑇𝑃</m:t>
                          </m:r>
                          <m:r>
                            <a:rPr lang="en-US" altLang="ko-KR" sz="10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ko-KR" sz="1000" b="0" i="1" smtClean="0">
                              <a:latin typeface="Cambria Math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ko-KR" altLang="en-US" sz="10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508" y="4117973"/>
                <a:ext cx="1903470" cy="38305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/>
              <p:cNvSpPr txBox="1"/>
              <p:nvPr/>
            </p:nvSpPr>
            <p:spPr>
              <a:xfrm>
                <a:off x="6443508" y="4568303"/>
                <a:ext cx="1763303" cy="38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latin typeface="Cambria Math"/>
                        </a:rPr>
                        <m:t>𝑃𝑃𝑉</m:t>
                      </m:r>
                      <m:r>
                        <a:rPr lang="en-US" altLang="ko-KR" sz="1000" b="0" i="1" smtClean="0">
                          <a:latin typeface="Cambria Math"/>
                        </a:rPr>
                        <m:t>(</m:t>
                      </m:r>
                      <m:r>
                        <a:rPr lang="en-US" altLang="ko-KR" sz="1000" b="0" i="1" smtClean="0">
                          <a:latin typeface="Cambria Math"/>
                        </a:rPr>
                        <m:t>𝑝𝑟𝑒𝑐𝑖𝑠𝑖𝑜𝑛</m:t>
                      </m:r>
                      <m:r>
                        <a:rPr lang="en-US" altLang="ko-KR" sz="1000" b="0" i="1" smtClean="0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en-US" altLang="ko-KR" sz="1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sz="1000" b="0" i="1" smtClean="0">
                              <a:latin typeface="Cambria Math"/>
                            </a:rPr>
                            <m:t>𝑇𝑃</m:t>
                          </m:r>
                        </m:num>
                        <m:den>
                          <m:r>
                            <a:rPr lang="en-US" altLang="ko-KR" sz="1000" b="0" i="1" smtClean="0">
                              <a:latin typeface="Cambria Math"/>
                            </a:rPr>
                            <m:t>𝑇𝑃</m:t>
                          </m:r>
                          <m:r>
                            <a:rPr lang="en-US" altLang="ko-KR" sz="10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ko-KR" sz="1000" b="0" i="1" smtClean="0">
                              <a:latin typeface="Cambria Math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ko-KR" altLang="en-US" sz="1000" dirty="0"/>
              </a:p>
            </p:txBody>
          </p:sp>
        </mc:Choice>
        <mc:Fallback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508" y="4568303"/>
                <a:ext cx="1763303" cy="38305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9094104" y="4317045"/>
                <a:ext cx="2576410" cy="4131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1100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11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ko-KR" sz="1100" b="0" i="1" smtClean="0">
                          <a:latin typeface="Cambria Math"/>
                        </a:rPr>
                        <m:t>=2</m:t>
                      </m:r>
                      <m:r>
                        <a:rPr lang="en-US" altLang="ko-KR" sz="1100" i="1">
                          <a:latin typeface="Cambria Math"/>
                          <a:ea typeface="Cambria Math"/>
                        </a:rPr>
                        <m:t>∙</m:t>
                      </m:r>
                      <m:f>
                        <m:fPr>
                          <m:ctrlPr>
                            <a:rPr lang="en-US" altLang="ko-KR" sz="11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ko-KR" sz="1100" b="0" i="1" smtClean="0">
                              <a:latin typeface="Cambria Math"/>
                              <a:ea typeface="Cambria Math"/>
                            </a:rPr>
                            <m:t>𝑃𝑃𝑉</m:t>
                          </m:r>
                          <m:r>
                            <a:rPr lang="en-US" altLang="ko-KR" sz="1100" b="0" i="1" smtClean="0"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a:rPr lang="en-US" altLang="ko-KR" sz="1100" b="0" i="1" smtClean="0">
                              <a:latin typeface="Cambria Math"/>
                              <a:ea typeface="Cambria Math"/>
                            </a:rPr>
                            <m:t>𝑇𝑃𝑅</m:t>
                          </m:r>
                        </m:num>
                        <m:den>
                          <m:r>
                            <a:rPr lang="en-US" altLang="ko-KR" sz="1100" b="0" i="1" smtClean="0">
                              <a:latin typeface="Cambria Math"/>
                              <a:ea typeface="Cambria Math"/>
                            </a:rPr>
                            <m:t>𝑃𝑃𝑉</m:t>
                          </m:r>
                          <m:r>
                            <a:rPr lang="en-US" altLang="ko-KR" sz="1100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US" altLang="ko-KR" sz="1100" b="0" i="1" smtClean="0">
                              <a:latin typeface="Cambria Math"/>
                              <a:ea typeface="Cambria Math"/>
                            </a:rPr>
                            <m:t>𝑇𝑃𝑅</m:t>
                          </m:r>
                        </m:den>
                      </m:f>
                      <m:r>
                        <a:rPr lang="en-US" altLang="ko-KR" sz="1100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11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ko-KR" sz="11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  <m:r>
                            <a:rPr lang="en-US" altLang="ko-KR" sz="1100" b="0" i="1" smtClean="0">
                              <a:latin typeface="Cambria Math"/>
                              <a:ea typeface="Cambria Math"/>
                            </a:rPr>
                            <m:t>𝑇𝑃</m:t>
                          </m:r>
                        </m:num>
                        <m:den>
                          <m:r>
                            <a:rPr lang="en-US" altLang="ko-KR" sz="11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  <m:r>
                            <a:rPr lang="en-US" altLang="ko-KR" sz="1100" b="0" i="1" smtClean="0">
                              <a:latin typeface="Cambria Math"/>
                              <a:ea typeface="Cambria Math"/>
                            </a:rPr>
                            <m:t>𝑇𝑃</m:t>
                          </m:r>
                          <m:r>
                            <a:rPr lang="en-US" altLang="ko-KR" sz="1100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US" altLang="ko-KR" sz="1100" b="0" i="1" smtClean="0">
                              <a:latin typeface="Cambria Math"/>
                              <a:ea typeface="Cambria Math"/>
                            </a:rPr>
                            <m:t>𝐹𝑃</m:t>
                          </m:r>
                          <m:r>
                            <a:rPr lang="en-US" altLang="ko-KR" sz="1100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US" altLang="ko-KR" sz="1100" b="0" i="1" smtClean="0">
                              <a:latin typeface="Cambria Math"/>
                              <a:ea typeface="Cambria Math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ko-KR" altLang="en-US" sz="1100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4104" y="4317045"/>
                <a:ext cx="2576410" cy="41312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오른쪽 화살표 75"/>
          <p:cNvSpPr/>
          <p:nvPr/>
        </p:nvSpPr>
        <p:spPr>
          <a:xfrm>
            <a:off x="8627473" y="4457976"/>
            <a:ext cx="123370" cy="20385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그룹 76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78" name="직사각형 77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  <a:endPara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041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6712045" y="2736858"/>
            <a:ext cx="50762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900"/>
              </a:spcBef>
            </a:pPr>
            <a:r>
              <a: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- </a:t>
            </a:r>
            <a:endParaRPr lang="en-US" altLang="ko-KR" sz="12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23" y="1662335"/>
            <a:ext cx="6804196" cy="4440446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7630605" y="1795430"/>
            <a:ext cx="4039909" cy="17468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766087" y="1993069"/>
            <a:ext cx="37092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spcBef>
                <a:spcPts val="900"/>
              </a:spcBef>
              <a:buAutoNum type="arabicPeriod"/>
            </a:pPr>
            <a:r>
              <a:rPr lang="en-US" altLang="ko-KR" sz="9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 </a:t>
            </a:r>
            <a:r>
              <a:rPr lang="en-US" altLang="ko-KR" sz="9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approaches :Sampling</a:t>
            </a:r>
            <a:endParaRPr lang="en-US" altLang="ko-KR" sz="9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spcBef>
                <a:spcPts val="900"/>
              </a:spcBef>
            </a:pPr>
            <a:r>
              <a:rPr lang="en-US" altLang="ko-KR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-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Under-sampling </a:t>
            </a:r>
            <a:r>
              <a:rPr lang="en-US" altLang="ko-KR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 손실이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</a:t>
            </a:r>
            <a:r>
              <a:rPr lang="ko-KR" altLang="en-US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</a:t>
            </a:r>
            <a:endParaRPr lang="en-US" altLang="ko-KR" sz="9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spcBef>
                <a:spcPts val="900"/>
              </a:spcBef>
            </a:pPr>
            <a:r>
              <a:rPr lang="en-US" altLang="ko-KR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-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Over-sampling </a:t>
            </a:r>
            <a:r>
              <a:rPr lang="en-US" altLang="ko-KR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900" spc="300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과적합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가능성이 커짐</a:t>
            </a:r>
            <a:endParaRPr lang="en-US" altLang="ko-KR" sz="9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spcBef>
                <a:spcPts val="900"/>
              </a:spcBef>
            </a:pPr>
            <a:r>
              <a:rPr lang="en-US" altLang="ko-KR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SMOTE(</a:t>
            </a:r>
            <a:r>
              <a:rPr lang="en-US" altLang="ko-KR" sz="9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Synthetic Minority Over-Sampling </a:t>
            </a:r>
            <a:r>
              <a:rPr lang="en-US" altLang="ko-KR" sz="9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Technique</a:t>
            </a:r>
            <a:r>
              <a:rPr lang="en-US" altLang="ko-KR" sz="900" dirty="0" smtClean="0"/>
              <a:t>)</a:t>
            </a:r>
            <a:endParaRPr lang="en-US" altLang="ko-KR" sz="9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spcBef>
                <a:spcPts val="900"/>
              </a:spcBef>
            </a:pPr>
            <a:r>
              <a:rPr lang="en-US" altLang="ko-KR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: KNN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알고리즘을 사용하기 때문에 변수가 많은 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High dimension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성능이 떨어짐</a:t>
            </a:r>
            <a:endParaRPr lang="ko-KR" altLang="en-US" sz="9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b="1" dirty="0">
              <a:ln>
                <a:solidFill>
                  <a:prstClr val="white">
                    <a:alpha val="0"/>
                  </a:prst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불균형 데이터 처리 </a:t>
            </a:r>
            <a:r>
              <a:rPr lang="en-US" altLang="ko-KR" sz="2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ko-KR" altLang="en-US" sz="2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데이터 전처리 과정에서 샘플링 </a:t>
            </a:r>
            <a:endParaRPr lang="ko-KR" altLang="en-US" sz="2000" b="1" spc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630604" y="4838410"/>
            <a:ext cx="403990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spcBef>
                <a:spcPts val="900"/>
              </a:spcBef>
              <a:buAutoNum type="arabicPeriod"/>
            </a:pP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Under-sampling: 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데이터가 많은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사이즈를 줄여서 균형을 맞추는 방법</a:t>
            </a:r>
            <a:endParaRPr lang="en-US" altLang="ko-KR" sz="9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28600" indent="-228600">
              <a:spcBef>
                <a:spcPts val="900"/>
              </a:spcBef>
              <a:buAutoNum type="arabicPeriod"/>
            </a:pP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Over-sampling: 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데이터가 적은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반복을 통해 늘려서 균형을 맞추는 방법</a:t>
            </a:r>
            <a:endParaRPr lang="en-US" altLang="ko-KR" sz="9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28600" indent="-228600">
              <a:spcBef>
                <a:spcPts val="900"/>
              </a:spcBef>
              <a:buAutoNum type="arabicPeriod"/>
            </a:pP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SMOTE: Over-sampling 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방식에서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rare class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근접이웃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(KNN) 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알고리즘을 통해 늘리는 방법</a:t>
            </a:r>
            <a:endParaRPr lang="en-US" altLang="ko-KR" sz="9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7654883" y="4697530"/>
            <a:ext cx="394399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69397" y="6117213"/>
            <a:ext cx="392947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7843208" y="4610194"/>
            <a:ext cx="1727573" cy="180360"/>
          </a:xfrm>
          <a:prstGeom prst="rect">
            <a:avLst/>
          </a:prstGeom>
          <a:pattFill prst="pct40">
            <a:fgClr>
              <a:schemeClr val="tx1">
                <a:lumMod val="85000"/>
                <a:lumOff val="15000"/>
              </a:schemeClr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Sampling Method</a:t>
            </a:r>
            <a:endParaRPr lang="en-US" altLang="ko-KR" sz="1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6062" y="1579955"/>
            <a:ext cx="2265405" cy="888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오른쪽 화살표 38"/>
          <p:cNvSpPr/>
          <p:nvPr/>
        </p:nvSpPr>
        <p:spPr>
          <a:xfrm rot="5400000">
            <a:off x="9524337" y="3601655"/>
            <a:ext cx="186738" cy="3370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7600742" y="3969319"/>
            <a:ext cx="403990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900"/>
              </a:spcBef>
            </a:pPr>
            <a:r>
              <a:rPr lang="ko-KR" altLang="en-US" sz="105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샘플링을 통한 불균형 처리는 </a:t>
            </a:r>
            <a:r>
              <a:rPr lang="ko-KR" altLang="en-US" sz="105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부적절</a:t>
            </a:r>
            <a:endParaRPr lang="en-US" altLang="ko-KR" sz="105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E15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44" name="직사각형 43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  <a:endPara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074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7184168" y="2668625"/>
            <a:ext cx="4486346" cy="15738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b="1" dirty="0">
              <a:ln>
                <a:solidFill>
                  <a:prstClr val="white">
                    <a:alpha val="0"/>
                  </a:prst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불균형 데이터 처리 </a:t>
            </a:r>
            <a:r>
              <a:rPr lang="en-US" altLang="ko-KR" sz="2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ko-KR" altLang="en-US" sz="2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모델 적합과정에서의 접근</a:t>
            </a:r>
            <a:endParaRPr lang="ko-KR" altLang="en-US" sz="2000" b="1" spc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288292" y="2808144"/>
            <a:ext cx="42446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900"/>
              </a:spcBef>
            </a:pPr>
            <a:r>
              <a:rPr lang="en-US" altLang="ko-KR" sz="9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 Model fitting approaches</a:t>
            </a:r>
            <a:endParaRPr lang="en-US" altLang="ko-KR" sz="9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spcBef>
                <a:spcPts val="900"/>
              </a:spcBef>
            </a:pPr>
            <a:r>
              <a:rPr lang="en-US" altLang="ko-KR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-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Boosting :</a:t>
            </a:r>
          </a:p>
          <a:p>
            <a:pPr>
              <a:spcBef>
                <a:spcPts val="900"/>
              </a:spcBef>
            </a:pP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</a:t>
            </a:r>
            <a:endParaRPr lang="ko-KR" altLang="en-US" sz="9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098" name="Picture 2" descr="Image result for boosting algorith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61" y="1828349"/>
            <a:ext cx="6540241" cy="429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그룹 35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40" name="직사각형 39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  <a:endPara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7595671" y="3250868"/>
            <a:ext cx="3657600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</a:pPr>
            <a:r>
              <a:rPr lang="en-US" altLang="ko-KR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Misclassified sample</a:t>
            </a:r>
            <a:r>
              <a:rPr lang="ko-KR" altLang="en-US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가중치를 두고</a:t>
            </a:r>
            <a:r>
              <a:rPr lang="en-US" altLang="ko-KR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 모델을 학습하는 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방법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spcBef>
                <a:spcPts val="900"/>
              </a:spcBef>
            </a:pP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minority </a:t>
            </a:r>
            <a:r>
              <a:rPr lang="en-US" altLang="ko-KR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</a:t>
            </a:r>
            <a:r>
              <a:rPr lang="ko-KR" altLang="en-US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en-US" altLang="ko-KR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majority class</a:t>
            </a:r>
            <a:r>
              <a:rPr lang="ko-KR" altLang="en-US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비해 비교적 높은 가중치를 갖게 되어 </a:t>
            </a:r>
            <a:r>
              <a:rPr lang="en-US" altLang="ko-KR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minority class</a:t>
            </a:r>
            <a:r>
              <a:rPr lang="ko-KR" altLang="en-US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다른 방식에 비해 좀 더 잘 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분류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9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spcBef>
                <a:spcPts val="900"/>
              </a:spcBef>
            </a:pPr>
            <a:r>
              <a:rPr lang="en-US" altLang="ko-KR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</a:t>
            </a:r>
          </a:p>
        </p:txBody>
      </p:sp>
      <p:sp>
        <p:nvSpPr>
          <p:cNvPr id="44" name="오른쪽 화살표 43"/>
          <p:cNvSpPr/>
          <p:nvPr/>
        </p:nvSpPr>
        <p:spPr>
          <a:xfrm rot="5400000">
            <a:off x="9317262" y="4343600"/>
            <a:ext cx="186738" cy="3370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7407386" y="4809578"/>
            <a:ext cx="403990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900"/>
              </a:spcBef>
            </a:pPr>
            <a:r>
              <a:rPr lang="en-US" altLang="ko-KR" sz="105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GBM</a:t>
            </a:r>
            <a:r>
              <a:rPr lang="ko-KR" altLang="en-US" sz="105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이나 </a:t>
            </a:r>
            <a:r>
              <a:rPr lang="en-US" altLang="ko-KR" sz="105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XGB</a:t>
            </a:r>
            <a:r>
              <a:rPr lang="ko-KR" altLang="en-US" sz="105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같은 </a:t>
            </a:r>
            <a:r>
              <a:rPr lang="en-US" altLang="ko-KR" sz="105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Boosting </a:t>
            </a:r>
            <a:r>
              <a:rPr lang="ko-KR" altLang="en-US" sz="105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알고리즘 사용</a:t>
            </a:r>
            <a:endParaRPr lang="en-US" altLang="ko-KR" sz="105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E15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584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/>
          <p:cNvCxnSpPr/>
          <p:nvPr/>
        </p:nvCxnSpPr>
        <p:spPr>
          <a:xfrm flipH="1">
            <a:off x="6102453" y="2182033"/>
            <a:ext cx="9525" cy="3904126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6454588" y="2205735"/>
            <a:ext cx="5393932" cy="3868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6629761" y="2278065"/>
            <a:ext cx="5076244" cy="2654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900"/>
              </a:spcBef>
            </a:pPr>
            <a:r>
              <a:rPr lang="en-US" altLang="ko-KR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3. Model evaluation approach</a:t>
            </a:r>
          </a:p>
          <a:p>
            <a:pPr>
              <a:spcBef>
                <a:spcPts val="900"/>
              </a:spcBef>
            </a:pPr>
            <a:r>
              <a:rPr lang="en-US" altLang="ko-KR" sz="16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</a:t>
            </a:r>
            <a:r>
              <a:rPr lang="en-US" altLang="ko-KR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 - changing threshold</a:t>
            </a:r>
          </a:p>
          <a:p>
            <a:pPr>
              <a:spcBef>
                <a:spcPts val="900"/>
              </a:spcBef>
            </a:pPr>
            <a:r>
              <a:rPr lang="en-US" altLang="ko-KR" sz="1600" dirty="0"/>
              <a:t>almost all classification methods can produce probability estimates on </a:t>
            </a:r>
            <a:r>
              <a:rPr lang="en-US" altLang="ko-KR" sz="1600" dirty="0" smtClean="0"/>
              <a:t>instances</a:t>
            </a:r>
          </a:p>
          <a:p>
            <a:pPr>
              <a:spcBef>
                <a:spcPts val="900"/>
              </a:spcBef>
            </a:pPr>
            <a:r>
              <a:rPr lang="ko-KR" altLang="en-US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분류 모형들은 분류 확률을 계산할 수 있다</a:t>
            </a:r>
            <a:r>
              <a:rPr lang="en-US" altLang="ko-KR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. </a:t>
            </a:r>
            <a:r>
              <a:rPr lang="ko-KR" altLang="en-US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기존의 데이터는 불균형 데이터로 다수의 범주를 예측하려는 경향이 있기 때문에 </a:t>
            </a:r>
            <a:r>
              <a:rPr lang="ko-KR" altLang="en-US" sz="1600" b="1" spc="300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임계값을</a:t>
            </a:r>
            <a:r>
              <a:rPr lang="ko-KR" altLang="en-US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수정을 통해서 평가 점수인 </a:t>
            </a:r>
            <a:r>
              <a:rPr lang="en-US" altLang="ko-KR" sz="1600" b="1" spc="300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fscore</a:t>
            </a:r>
            <a:r>
              <a:rPr lang="ko-KR" altLang="en-US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을 높인다</a:t>
            </a:r>
            <a:r>
              <a:rPr lang="en-US" altLang="ko-KR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. </a:t>
            </a:r>
            <a:r>
              <a:rPr lang="ko-KR" altLang="en-US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낮은 </a:t>
            </a:r>
            <a:r>
              <a:rPr lang="ko-KR" altLang="en-US" sz="1600" b="1" spc="300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임계값은</a:t>
            </a:r>
            <a:r>
              <a:rPr lang="ko-KR" altLang="en-US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</a:t>
            </a:r>
            <a:r>
              <a:rPr lang="en-US" altLang="ko-KR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1</a:t>
            </a:r>
            <a:r>
              <a:rPr lang="ko-KR" altLang="en-US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에 민감하게 반응한다</a:t>
            </a:r>
            <a:r>
              <a:rPr lang="en-US" altLang="ko-KR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03" y="2278065"/>
            <a:ext cx="4997725" cy="3595521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b="1" dirty="0">
              <a:ln>
                <a:solidFill>
                  <a:prstClr val="white">
                    <a:alpha val="0"/>
                  </a:prst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27" name="직사각형 26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  <a:endPara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불균형 데이터 처리 </a:t>
            </a:r>
            <a:r>
              <a:rPr lang="en-US" altLang="ko-KR" sz="2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ko-KR" altLang="en-US" sz="2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모델 평</a:t>
            </a:r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가</a:t>
            </a:r>
            <a:r>
              <a:rPr lang="ko-KR" altLang="en-US" sz="2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과정에서의 접근</a:t>
            </a:r>
            <a:endParaRPr lang="ko-KR" altLang="en-US" sz="2000" b="1" spc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62174" y="541660"/>
            <a:ext cx="4486346" cy="15738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7466298" y="681179"/>
            <a:ext cx="42446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900"/>
              </a:spcBef>
            </a:pPr>
            <a:r>
              <a:rPr lang="en-US" altLang="ko-KR" sz="9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 Model fitting approaches</a:t>
            </a:r>
            <a:endParaRPr lang="en-US" altLang="ko-KR" sz="9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spcBef>
                <a:spcPts val="900"/>
              </a:spcBef>
            </a:pPr>
            <a:r>
              <a:rPr lang="en-US" altLang="ko-KR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-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Boosting :</a:t>
            </a:r>
          </a:p>
          <a:p>
            <a:pPr>
              <a:spcBef>
                <a:spcPts val="900"/>
              </a:spcBef>
            </a:pP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</a:t>
            </a:r>
            <a:endParaRPr lang="ko-KR" altLang="en-US" sz="9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773677" y="1123903"/>
            <a:ext cx="3657600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</a:pPr>
            <a:r>
              <a:rPr lang="en-US" altLang="ko-KR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Misclassified sample</a:t>
            </a:r>
            <a:r>
              <a:rPr lang="ko-KR" altLang="en-US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가중치를 두고</a:t>
            </a:r>
            <a:r>
              <a:rPr lang="en-US" altLang="ko-KR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 모델을 학습하는 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방법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spcBef>
                <a:spcPts val="900"/>
              </a:spcBef>
            </a:pP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minority </a:t>
            </a:r>
            <a:r>
              <a:rPr lang="en-US" altLang="ko-KR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</a:t>
            </a:r>
            <a:r>
              <a:rPr lang="ko-KR" altLang="en-US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en-US" altLang="ko-KR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majority class</a:t>
            </a:r>
            <a:r>
              <a:rPr lang="ko-KR" altLang="en-US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비해 비교적 높은 가중치를 갖게 되어 </a:t>
            </a:r>
            <a:r>
              <a:rPr lang="en-US" altLang="ko-KR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minority class</a:t>
            </a:r>
            <a:r>
              <a:rPr lang="ko-KR" altLang="en-US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다른 방식에 비해 좀 더 잘 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분류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9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spcBef>
                <a:spcPts val="900"/>
              </a:spcBef>
            </a:pPr>
            <a:r>
              <a:rPr lang="en-US" altLang="ko-KR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50424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loan defa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824"/>
            <a:ext cx="12192000" cy="287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0" y="1841488"/>
            <a:ext cx="12192000" cy="2880320"/>
          </a:xfrm>
          <a:prstGeom prst="rect">
            <a:avLst/>
          </a:prstGeom>
          <a:solidFill>
            <a:schemeClr val="tx2">
              <a:lumMod val="60000"/>
              <a:lumOff val="4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9" name="제목 19"/>
          <p:cNvSpPr>
            <a:spLocks noGrp="1"/>
          </p:cNvSpPr>
          <p:nvPr>
            <p:ph type="ctrTitle"/>
          </p:nvPr>
        </p:nvSpPr>
        <p:spPr>
          <a:xfrm>
            <a:off x="2288432" y="2614451"/>
            <a:ext cx="7510676" cy="754988"/>
          </a:xfrm>
        </p:spPr>
        <p:txBody>
          <a:bodyPr>
            <a:noAutofit/>
          </a:bodyPr>
          <a:lstStyle/>
          <a:p>
            <a:pPr lvl="0"/>
            <a:r>
              <a:rPr lang="ko-KR" altLang="en-US" sz="2400" spc="600" dirty="0" smtClean="0">
                <a:latin typeface="나눔바른고딕" pitchFamily="50" charset="-127"/>
                <a:ea typeface="나눔바른고딕" pitchFamily="50" charset="-127"/>
                <a:cs typeface="+mn-cs"/>
              </a:rPr>
              <a:t>모델 분석 프로세스</a:t>
            </a:r>
            <a:endParaRPr lang="ko-KR" altLang="en-US" sz="2400" spc="600" dirty="0"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1" name="부제목 17"/>
          <p:cNvSpPr>
            <a:spLocks noGrp="1"/>
          </p:cNvSpPr>
          <p:nvPr>
            <p:ph type="subTitle" idx="1"/>
          </p:nvPr>
        </p:nvSpPr>
        <p:spPr>
          <a:xfrm>
            <a:off x="2391871" y="3507943"/>
            <a:ext cx="7280666" cy="457626"/>
          </a:xfrm>
        </p:spPr>
        <p:txBody>
          <a:bodyPr>
            <a:normAutofit/>
          </a:bodyPr>
          <a:lstStyle/>
          <a:p>
            <a:r>
              <a:rPr lang="en-US" altLang="ko-KR" sz="1400" b="1" dirty="0">
                <a:latin typeface="+mj-ea"/>
              </a:rPr>
              <a:t>LOAN DEFAULT PREDICTION</a:t>
            </a:r>
            <a:endParaRPr lang="ko-KR" altLang="en-US" sz="1400" b="1" dirty="0">
              <a:latin typeface="+mj-ea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261472" y="2573919"/>
            <a:ext cx="7541465" cy="836478"/>
            <a:chOff x="1892363" y="3049858"/>
            <a:chExt cx="5364480" cy="754563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1892363" y="3804421"/>
              <a:ext cx="5364480" cy="0"/>
            </a:xfrm>
            <a:prstGeom prst="line">
              <a:avLst/>
            </a:prstGeom>
            <a:ln w="12700">
              <a:solidFill>
                <a:schemeClr val="bg1">
                  <a:alpha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1892363" y="3049858"/>
              <a:ext cx="5364480" cy="0"/>
            </a:xfrm>
            <a:prstGeom prst="line">
              <a:avLst/>
            </a:prstGeom>
            <a:ln w="12700">
              <a:solidFill>
                <a:schemeClr val="bg1">
                  <a:alpha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부제목 17"/>
          <p:cNvSpPr txBox="1">
            <a:spLocks/>
          </p:cNvSpPr>
          <p:nvPr/>
        </p:nvSpPr>
        <p:spPr>
          <a:xfrm>
            <a:off x="2391871" y="2115956"/>
            <a:ext cx="7280666" cy="457626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ko-KR" sz="1800" b="1" spc="600" dirty="0">
                <a:latin typeface="나눔바른고딕" pitchFamily="50" charset="-127"/>
                <a:ea typeface="나눔바른고딕" pitchFamily="50" charset="-127"/>
              </a:rPr>
              <a:t>PART </a:t>
            </a:r>
            <a:r>
              <a:rPr lang="en-US" altLang="ko-KR" sz="1800" b="1" spc="600" dirty="0" smtClean="0">
                <a:latin typeface="나눔바른고딕" pitchFamily="50" charset="-127"/>
                <a:ea typeface="나눔바른고딕" pitchFamily="50" charset="-127"/>
              </a:rPr>
              <a:t>#2</a:t>
            </a:r>
            <a:endParaRPr lang="ko-KR" altLang="en-US" sz="1800" b="1" spc="6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963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443913" y="72151"/>
            <a:ext cx="3750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01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예측 모델 소개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최적값 찾기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03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추가 모델링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272349" y="1967346"/>
            <a:ext cx="5398165" cy="1522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56"/>
          <a:stretch/>
        </p:blipFill>
        <p:spPr bwMode="auto">
          <a:xfrm>
            <a:off x="705123" y="1902310"/>
            <a:ext cx="5287132" cy="2061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973965" y="4258510"/>
            <a:ext cx="3747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~</a:t>
            </a:r>
            <a:endParaRPr lang="en-US" altLang="ko-KR" sz="14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23" y="4724440"/>
            <a:ext cx="4863655" cy="1290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6385997" y="2141672"/>
            <a:ext cx="52863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종속변수</a:t>
            </a:r>
            <a:r>
              <a:rPr lang="en-US" altLang="ko-KR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(TARGET)</a:t>
            </a:r>
            <a:r>
              <a:rPr lang="ko-KR" altLang="en-US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가 </a:t>
            </a:r>
            <a:r>
              <a:rPr lang="en-US" altLang="ko-KR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0</a:t>
            </a:r>
            <a:r>
              <a:rPr lang="ko-KR" altLang="en-US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과 </a:t>
            </a:r>
            <a:r>
              <a:rPr lang="en-US" altLang="ko-KR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1</a:t>
            </a:r>
            <a:r>
              <a:rPr lang="ko-KR" altLang="en-US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로 구분된 분류</a:t>
            </a:r>
            <a:r>
              <a:rPr lang="en-US" altLang="ko-KR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문제</a:t>
            </a:r>
            <a:endParaRPr lang="en-US" altLang="ko-KR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385997" y="2474246"/>
            <a:ext cx="5286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Train/Test Set</a:t>
            </a:r>
            <a:r>
              <a:rPr lang="ko-KR" altLang="en-US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이</a:t>
            </a:r>
            <a:r>
              <a:rPr lang="en-US" altLang="ko-KR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존재하는 문제로 지도 학습</a:t>
            </a:r>
            <a:endParaRPr lang="en-US" altLang="ko-KR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  (Supervised Learning)</a:t>
            </a:r>
            <a:r>
              <a:rPr lang="ko-KR" altLang="en-US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으로 예측 모델 구축</a:t>
            </a:r>
            <a:endParaRPr lang="en-US" altLang="ko-KR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288825" y="4582927"/>
            <a:ext cx="5398165" cy="1506914"/>
          </a:xfrm>
          <a:prstGeom prst="rect">
            <a:avLst/>
          </a:prstGeom>
          <a:solidFill>
            <a:srgbClr val="FAF7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377759" y="4942316"/>
            <a:ext cx="5286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900"/>
              </a:spcBef>
            </a:pPr>
            <a:r>
              <a:rPr lang="en-US" altLang="ko-KR" sz="14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GBM(Gradient Boosting Machine)</a:t>
            </a:r>
          </a:p>
          <a:p>
            <a:pPr algn="ctr">
              <a:spcBef>
                <a:spcPts val="900"/>
              </a:spcBef>
            </a:pPr>
            <a:endParaRPr lang="en-US" altLang="ko-KR" sz="5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spcBef>
                <a:spcPts val="900"/>
              </a:spcBef>
            </a:pPr>
            <a:r>
              <a:rPr lang="en-US" altLang="ko-KR" sz="14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XGB(</a:t>
            </a:r>
            <a:r>
              <a:rPr lang="en-US" altLang="ko-KR" sz="1400" b="1" spc="6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eXtreme</a:t>
            </a:r>
            <a:r>
              <a:rPr lang="en-US" altLang="ko-KR" sz="14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Gradient Boosting)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385995" y="2900976"/>
            <a:ext cx="52863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9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범주형 변수가 많기 때문에 </a:t>
            </a:r>
            <a:r>
              <a:rPr lang="en-US" altLang="ko-KR" sz="9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PCA</a:t>
            </a:r>
            <a:r>
              <a:rPr lang="ko-KR" altLang="en-US" sz="9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로 차원 축소가 어려움</a:t>
            </a:r>
            <a:endParaRPr lang="en-US" altLang="ko-KR" sz="900" b="1" spc="6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데이터의 특성을 고려해서 알맞은 모델 선택</a:t>
            </a:r>
            <a:endParaRPr lang="ko-KR" altLang="en-US" sz="2000" b="1" spc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176062" y="166196"/>
            <a:ext cx="3672005" cy="400110"/>
            <a:chOff x="176062" y="166196"/>
            <a:chExt cx="3672005" cy="400110"/>
          </a:xfrm>
        </p:grpSpPr>
        <p:sp>
          <p:nvSpPr>
            <p:cNvPr id="33" name="직사각형 32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36062" y="166196"/>
              <a:ext cx="33120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모델 분석 프로세스</a:t>
              </a:r>
              <a:endPara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cxnSp>
        <p:nvCxnSpPr>
          <p:cNvPr id="35" name="직선 연결선 34"/>
          <p:cNvCxnSpPr/>
          <p:nvPr/>
        </p:nvCxnSpPr>
        <p:spPr>
          <a:xfrm flipH="1">
            <a:off x="6102454" y="1787611"/>
            <a:ext cx="834" cy="4298548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오른쪽 화살표 35"/>
          <p:cNvSpPr/>
          <p:nvPr/>
        </p:nvSpPr>
        <p:spPr>
          <a:xfrm rot="5400000">
            <a:off x="8878061" y="3894166"/>
            <a:ext cx="186738" cy="3370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32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443913" y="72151"/>
            <a:ext cx="3750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01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예측 모델 소개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최적값 찾기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03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추가 모델링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순서도: 자기 디스크 45"/>
          <p:cNvSpPr/>
          <p:nvPr/>
        </p:nvSpPr>
        <p:spPr>
          <a:xfrm>
            <a:off x="1407195" y="2452148"/>
            <a:ext cx="1265959" cy="809155"/>
          </a:xfrm>
          <a:prstGeom prst="flowChartMagneticDisk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407195" y="2378756"/>
            <a:ext cx="1265959" cy="33175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1372931" y="2796094"/>
            <a:ext cx="1334486" cy="3477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SCI </a:t>
            </a:r>
            <a:r>
              <a:rPr lang="ko-KR" altLang="en-US" sz="105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평가정보</a:t>
            </a:r>
            <a:endParaRPr lang="en-US" altLang="ko-KR" sz="105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lvl="0" algn="ctr"/>
            <a:r>
              <a:rPr lang="en-US" altLang="ko-KR" sz="105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DATA</a:t>
            </a:r>
            <a:endParaRPr lang="en-US" altLang="ko-KR" sz="105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392907" y="3963494"/>
            <a:ext cx="1334486" cy="3255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한화 생명</a:t>
            </a:r>
            <a:endParaRPr lang="en-US" altLang="ko-KR" sz="105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lvl="0" algn="ctr"/>
            <a:r>
              <a:rPr lang="en-US" altLang="ko-KR" sz="105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DATA</a:t>
            </a:r>
          </a:p>
        </p:txBody>
      </p:sp>
      <p:sp>
        <p:nvSpPr>
          <p:cNvPr id="52" name="순서도: 자기 디스크 51"/>
          <p:cNvSpPr/>
          <p:nvPr/>
        </p:nvSpPr>
        <p:spPr>
          <a:xfrm>
            <a:off x="1427169" y="3452708"/>
            <a:ext cx="1265959" cy="809155"/>
          </a:xfrm>
          <a:prstGeom prst="flowChartMagneticDisk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427169" y="3379316"/>
            <a:ext cx="1265959" cy="33175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384305" y="3792654"/>
            <a:ext cx="1334486" cy="3477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한화 생명</a:t>
            </a:r>
            <a:endParaRPr lang="en-US" altLang="ko-KR" sz="105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lvl="0" algn="ctr"/>
            <a:r>
              <a:rPr lang="en-US" altLang="ko-KR" sz="105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DATA</a:t>
            </a:r>
          </a:p>
        </p:txBody>
      </p:sp>
      <p:sp>
        <p:nvSpPr>
          <p:cNvPr id="55" name="순서도: 자기 디스크 54"/>
          <p:cNvSpPr/>
          <p:nvPr/>
        </p:nvSpPr>
        <p:spPr>
          <a:xfrm>
            <a:off x="1441459" y="4482611"/>
            <a:ext cx="1265959" cy="809155"/>
          </a:xfrm>
          <a:prstGeom prst="flowChartMagneticDisk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1441459" y="4409219"/>
            <a:ext cx="1265959" cy="33175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1407195" y="4826557"/>
            <a:ext cx="1334486" cy="3477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05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SK </a:t>
            </a:r>
            <a:r>
              <a:rPr lang="ko-KR" altLang="en-US" sz="1050" b="1" spc="300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텔레콤</a:t>
            </a:r>
            <a:endParaRPr lang="en-US" altLang="ko-KR" sz="105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lvl="0" algn="ctr"/>
            <a:r>
              <a:rPr lang="en-US" altLang="ko-KR" sz="105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DATA</a:t>
            </a:r>
            <a:endParaRPr lang="en-US" altLang="ko-KR" sz="105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58" name="오른쪽 화살표 57"/>
          <p:cNvSpPr/>
          <p:nvPr/>
        </p:nvSpPr>
        <p:spPr>
          <a:xfrm>
            <a:off x="3369595" y="3664003"/>
            <a:ext cx="1688181" cy="38656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3290220" y="3233116"/>
            <a:ext cx="184693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전처리 </a:t>
            </a:r>
            <a:r>
              <a:rPr lang="en-US" altLang="ko-KR" sz="11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&amp;</a:t>
            </a:r>
          </a:p>
          <a:p>
            <a:pPr algn="ctr"/>
            <a:r>
              <a:rPr lang="ko-KR" altLang="en-US" sz="11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파생변수 생성</a:t>
            </a:r>
            <a:endParaRPr lang="ko-KR" altLang="en-US" sz="11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5569956" y="3278774"/>
            <a:ext cx="1403706" cy="5069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GBM</a:t>
            </a:r>
            <a:endParaRPr lang="en-US" altLang="ko-KR" sz="12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5569956" y="3907635"/>
            <a:ext cx="1403706" cy="5069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XGB</a:t>
            </a:r>
            <a:endParaRPr lang="en-US" altLang="ko-KR" sz="12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65" name="오른쪽 화살표 64"/>
          <p:cNvSpPr/>
          <p:nvPr/>
        </p:nvSpPr>
        <p:spPr>
          <a:xfrm>
            <a:off x="7628398" y="3664003"/>
            <a:ext cx="1688181" cy="38656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7520447" y="3261303"/>
            <a:ext cx="184693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성능 비교</a:t>
            </a:r>
            <a:r>
              <a:rPr lang="ko-KR" altLang="en-US" sz="11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1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&amp;</a:t>
            </a:r>
          </a:p>
          <a:p>
            <a:pPr algn="ctr"/>
            <a:r>
              <a:rPr lang="ko-KR" altLang="en-US" sz="11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최적값 찾기</a:t>
            </a:r>
            <a:endParaRPr lang="en-US" altLang="ko-KR" sz="1100" b="1" spc="6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9813630" y="3581913"/>
            <a:ext cx="1068148" cy="5502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sz="11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최종 모형 구축</a:t>
            </a:r>
            <a:endParaRPr lang="en-US" altLang="ko-KR" sz="11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176062" y="166196"/>
            <a:ext cx="3672005" cy="400110"/>
            <a:chOff x="176062" y="166196"/>
            <a:chExt cx="3672005" cy="400110"/>
          </a:xfrm>
        </p:grpSpPr>
        <p:sp>
          <p:nvSpPr>
            <p:cNvPr id="32" name="직사각형 31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36062" y="166196"/>
              <a:ext cx="33120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모델 분석 프로세스</a:t>
              </a: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모델링 프로세스</a:t>
            </a:r>
            <a:endParaRPr lang="ko-KR" altLang="en-US" sz="2000" b="1" spc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18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443913" y="72151"/>
            <a:ext cx="3750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01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예측 모델 소개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최적값 찾기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03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추가 모델링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793244" y="2043231"/>
            <a:ext cx="4868646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Boosting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은 가변 기저 함수 모형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(Adaptive Basis function Model)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을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적용하기 위한 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Greedy Algorithm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으로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연속적으로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약한 </a:t>
            </a:r>
            <a:r>
              <a:rPr lang="ko-KR" altLang="en-US" sz="9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학습기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(weak learner)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를 데이터의 </a:t>
            </a:r>
            <a:r>
              <a:rPr lang="ko-KR" altLang="en-US" sz="9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가중치된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버전으로 적용해서 이전 </a:t>
            </a:r>
            <a:r>
              <a:rPr lang="ko-KR" altLang="en-US" sz="9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트리의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예측 오류를 점차 줄여나가는 방식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>
              <a:spcBef>
                <a:spcPts val="600"/>
              </a:spcBef>
            </a:pPr>
            <a:endParaRPr lang="en-US" altLang="ko-KR" sz="9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  <a:p>
            <a:pPr>
              <a:spcBef>
                <a:spcPts val="600"/>
              </a:spcBef>
            </a:pPr>
            <a:endParaRPr lang="en-US" altLang="ko-KR" sz="9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817522" y="1950207"/>
            <a:ext cx="484436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817522" y="3886903"/>
            <a:ext cx="484436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1005848" y="1862871"/>
            <a:ext cx="1030556" cy="174673"/>
          </a:xfrm>
          <a:prstGeom prst="rect">
            <a:avLst/>
          </a:prstGeom>
          <a:pattFill prst="pct40">
            <a:fgClr>
              <a:schemeClr val="tx1">
                <a:lumMod val="85000"/>
                <a:lumOff val="15000"/>
              </a:schemeClr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What is GBM? </a:t>
            </a:r>
            <a:endParaRPr lang="en-US" altLang="ko-KR" sz="1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6047788" y="1871393"/>
            <a:ext cx="0" cy="416694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813380" y="4416470"/>
            <a:ext cx="484436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834923" y="5646982"/>
            <a:ext cx="484436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1001706" y="4329134"/>
            <a:ext cx="1030556" cy="174673"/>
          </a:xfrm>
          <a:prstGeom prst="rect">
            <a:avLst/>
          </a:prstGeom>
          <a:pattFill prst="pct40">
            <a:fgClr>
              <a:schemeClr val="tx1">
                <a:lumMod val="85000"/>
                <a:lumOff val="15000"/>
              </a:schemeClr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0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</a:t>
            </a:r>
            <a:r>
              <a:rPr lang="en-US" altLang="ko-KR" sz="1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hy GBM? </a:t>
            </a:r>
            <a:endParaRPr lang="en-US" altLang="ko-KR" sz="1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315799" y="2258208"/>
            <a:ext cx="5218253" cy="34301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altLang="ko-KR" sz="16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6315798" y="1965821"/>
            <a:ext cx="5218254" cy="29238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altLang="ko-KR" sz="16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Hyper Parameter in GBM</a:t>
            </a:r>
            <a:endParaRPr lang="en-US" altLang="ko-KR" sz="16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3960002" y="2778430"/>
            <a:ext cx="111601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/>
            <a:r>
              <a:rPr lang="ko-KR" altLang="en-US" sz="900" dirty="0" smtClean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가변 기저 함수 모</a:t>
            </a:r>
            <a:r>
              <a:rPr lang="ko-KR" altLang="en-US" sz="9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형</a:t>
            </a:r>
            <a:r>
              <a:rPr lang="en-US" altLang="ko-KR" sz="900" dirty="0" smtClean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:</a:t>
            </a:r>
            <a:endParaRPr lang="en-US" altLang="ko-KR" sz="1000" dirty="0">
              <a:solidFill>
                <a:prstClr val="black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3989022" y="2778430"/>
            <a:ext cx="1629047" cy="1069213"/>
          </a:xfrm>
          <a:prstGeom prst="rect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4053089" y="2940379"/>
                <a:ext cx="1564980" cy="4818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ko-KR" sz="9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9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ko-KR" sz="9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ko-KR" sz="9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9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ko-KR" sz="900" b="0" i="1" smtClean="0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ko-KR" sz="9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900" b="0" i="1" smtClean="0">
                              <a:latin typeface="Cambria Math"/>
                            </a:rPr>
                            <m:t>𝑚</m:t>
                          </m:r>
                          <m:r>
                            <a:rPr lang="en-US" altLang="ko-KR" sz="9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900" b="0" i="1" smtClean="0">
                              <a:latin typeface="Cambria Math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9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900" b="0" i="1" smtClean="0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900" b="0" i="1" smtClean="0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9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ko-KR" altLang="en-US" sz="900" b="0" i="1" smtClean="0">
                                  <a:latin typeface="Cambria Math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900" b="0" i="1" smtClean="0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9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ko-KR" sz="9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ko-KR" sz="900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9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089" y="2940379"/>
                <a:ext cx="1564980" cy="481863"/>
              </a:xfrm>
              <a:prstGeom prst="rect">
                <a:avLst/>
              </a:prstGeom>
              <a:blipFill rotWithShape="1">
                <a:blip r:embed="rId3"/>
                <a:stretch>
                  <a:fillRect t="-88608" r="-15953" b="-1405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직사각형 9"/>
              <p:cNvSpPr/>
              <p:nvPr/>
            </p:nvSpPr>
            <p:spPr>
              <a:xfrm>
                <a:off x="4038801" y="3445176"/>
                <a:ext cx="123123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8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sz="800" i="1">
                            <a:latin typeface="Cambria Math"/>
                          </a:rPr>
                          <m:t>𝜙</m:t>
                        </m:r>
                      </m:e>
                      <m:sub>
                        <m:r>
                          <a:rPr lang="en-US" altLang="ko-KR" sz="800" i="1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en-US" altLang="ko-KR" sz="800" i="1">
                        <a:latin typeface="Cambria Math"/>
                      </a:rPr>
                      <m:t>(</m:t>
                    </m:r>
                    <m:r>
                      <a:rPr lang="en-US" altLang="ko-KR" sz="800" i="1">
                        <a:latin typeface="Cambria Math"/>
                      </a:rPr>
                      <m:t>𝑥</m:t>
                    </m:r>
                    <m:r>
                      <a:rPr lang="en-US" altLang="ko-KR" sz="8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sz="800" dirty="0" smtClean="0">
                    <a:latin typeface="나눔바른고딕" pitchFamily="50" charset="-127"/>
                    <a:ea typeface="나눔바른고딕" pitchFamily="50" charset="-127"/>
                  </a:rPr>
                  <a:t> </a:t>
                </a:r>
                <a:r>
                  <a:rPr lang="en-US" altLang="ko-KR" sz="800" dirty="0" smtClean="0">
                    <a:latin typeface="나눔바른고딕" pitchFamily="50" charset="-127"/>
                    <a:ea typeface="나눔바른고딕" pitchFamily="50" charset="-127"/>
                  </a:rPr>
                  <a:t>: m</a:t>
                </a:r>
                <a:r>
                  <a:rPr lang="ko-KR" altLang="en-US" sz="800" dirty="0" smtClean="0">
                    <a:latin typeface="나눔바른고딕" pitchFamily="50" charset="-127"/>
                    <a:ea typeface="나눔바른고딕" pitchFamily="50" charset="-127"/>
                  </a:rPr>
                  <a:t>번째 기저 함수</a:t>
                </a:r>
                <a:endParaRPr lang="en-US" altLang="ko-KR" sz="800" dirty="0" smtClean="0">
                  <a:latin typeface="나눔바른고딕" pitchFamily="50" charset="-127"/>
                  <a:ea typeface="나눔바른고딕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8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800" i="1">
                              <a:latin typeface="Cambria Math"/>
                            </a:rPr>
                            <m:t>𝑚</m:t>
                          </m:r>
                        </m:sub>
                      </m:sSub>
                      <m:r>
                        <a:rPr lang="en-US" altLang="ko-KR" sz="800" b="0" i="0" smtClean="0">
                          <a:latin typeface="Cambria Math"/>
                        </a:rPr>
                        <m:t>:</m:t>
                      </m:r>
                      <m:r>
                        <a:rPr lang="en-US" altLang="ko-KR" sz="800" b="0" i="1" smtClean="0">
                          <a:latin typeface="Cambria Math"/>
                        </a:rPr>
                        <m:t>𝑚</m:t>
                      </m:r>
                      <m:r>
                        <a:rPr lang="ko-KR" altLang="en-US" sz="800" b="0" i="1" smtClean="0">
                          <a:latin typeface="Cambria Math"/>
                        </a:rPr>
                        <m:t>번째</m:t>
                      </m:r>
                      <m:r>
                        <a:rPr lang="en-US" altLang="ko-KR" sz="800" b="0" i="1" smtClean="0">
                          <a:latin typeface="Cambria Math"/>
                        </a:rPr>
                        <m:t> </m:t>
                      </m:r>
                      <m:r>
                        <a:rPr lang="ko-KR" altLang="en-US" sz="800" b="0" i="1" smtClean="0">
                          <a:latin typeface="Cambria Math"/>
                        </a:rPr>
                        <m:t>가</m:t>
                      </m:r>
                      <m:r>
                        <a:rPr lang="ko-KR" altLang="en-US" sz="800" i="1">
                          <a:latin typeface="Cambria Math"/>
                          <a:ea typeface="나눔바른고딕" pitchFamily="50" charset="-127"/>
                        </a:rPr>
                        <m:t>중</m:t>
                      </m:r>
                      <m:r>
                        <a:rPr lang="ko-KR" altLang="en-US" sz="800" b="0" i="1" smtClean="0">
                          <a:latin typeface="Cambria Math"/>
                          <a:ea typeface="나눔바른고딕" pitchFamily="50" charset="-127"/>
                        </a:rPr>
                        <m:t>치</m:t>
                      </m:r>
                    </m:oMath>
                  </m:oMathPara>
                </a14:m>
                <a:endParaRPr lang="ko-KR" altLang="en-US" sz="800" dirty="0"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</mc:Choice>
        <mc:Fallback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801" y="3445176"/>
                <a:ext cx="1231234" cy="33855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792367" y="2500919"/>
                <a:ext cx="2807628" cy="15924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800" b="0" i="1" smtClean="0">
                          <a:latin typeface="Cambria Math"/>
                        </a:rPr>
                        <m:t>𝑓𝑜𝑟</m:t>
                      </m:r>
                      <m:r>
                        <a:rPr lang="en-US" altLang="ko-KR" sz="800" b="0" i="1" smtClean="0">
                          <a:latin typeface="Cambria Math"/>
                        </a:rPr>
                        <m:t> </m:t>
                      </m:r>
                      <m:r>
                        <a:rPr lang="en-US" altLang="ko-KR" sz="800" b="0" i="1" smtClean="0">
                          <a:latin typeface="Cambria Math"/>
                        </a:rPr>
                        <m:t>𝑡</m:t>
                      </m:r>
                      <m:r>
                        <a:rPr lang="en-US" altLang="ko-KR" sz="800" b="0" i="1" smtClean="0">
                          <a:latin typeface="Cambria Math"/>
                        </a:rPr>
                        <m:t>=1,…, </m:t>
                      </m:r>
                      <m:r>
                        <a:rPr lang="en-US" altLang="ko-KR" sz="800" b="0" i="1" smtClean="0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altLang="ko-KR" sz="800" b="0" dirty="0" smtClean="0"/>
              </a:p>
              <a:p>
                <a:pPr marL="228600" indent="-228600">
                  <a:buAutoNum type="arabicParenR"/>
                </a:pPr>
                <a:r>
                  <a:rPr lang="ko-KR" altLang="en-US" sz="800" dirty="0" err="1" smtClean="0"/>
                  <a:t>관측점에서</a:t>
                </a:r>
                <a:r>
                  <a:rPr lang="ko-KR" altLang="en-US" sz="800" dirty="0" smtClean="0"/>
                  <a:t> </a:t>
                </a:r>
                <a:r>
                  <a:rPr lang="en-US" altLang="ko-KR" sz="800" dirty="0" smtClean="0"/>
                  <a:t>negative gradient </a:t>
                </a:r>
                <a:r>
                  <a:rPr lang="ko-KR" altLang="en-US" sz="800" dirty="0" smtClean="0"/>
                  <a:t>산출</a:t>
                </a:r>
                <a:endParaRPr lang="en-US" altLang="ko-KR" sz="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800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8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ko-KR" sz="800" b="0" i="1" smtClean="0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altLang="ko-KR" sz="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sz="800" b="0" i="1" smtClean="0">
                              <a:latin typeface="Cambria Math"/>
                            </a:rPr>
                            <m:t>𝑑</m:t>
                          </m:r>
                        </m:num>
                        <m:den>
                          <m:r>
                            <a:rPr lang="en-US" altLang="ko-KR" sz="800" b="0" i="1" smtClean="0">
                              <a:latin typeface="Cambria Math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altLang="ko-KR" sz="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8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altLang="ko-KR" sz="800" b="0" i="1" smtClean="0">
                          <a:latin typeface="Cambria Math"/>
                        </a:rPr>
                        <m:t>𝐿</m:t>
                      </m:r>
                      <m:d>
                        <m:dPr>
                          <m:ctrlPr>
                            <a:rPr lang="en-US" altLang="ko-KR" sz="8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8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ko-KR" sz="800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sz="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8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altLang="ko-KR" sz="800" b="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ko-KR" sz="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sz="800" b="0" i="1" smtClean="0">
                                  <a:latin typeface="Cambria Math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altLang="ko-KR" sz="800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US" altLang="ko-KR" sz="800" b="0" i="1" smtClean="0">
                              <a:latin typeface="Cambria Math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altLang="ko-KR" sz="8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ko-KR" sz="800" b="0" i="1" smtClean="0">
                                  <a:latin typeface="Cambria Math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ko-KR" sz="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8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r>
                        <a:rPr lang="en-US" altLang="ko-KR" sz="800" b="0" i="1" smtClean="0">
                          <a:latin typeface="Cambria Math"/>
                        </a:rPr>
                        <m:t>, </m:t>
                      </m:r>
                      <m:r>
                        <a:rPr lang="en-US" altLang="ko-KR" sz="800" b="0" i="1" smtClean="0">
                          <a:latin typeface="Cambria Math"/>
                        </a:rPr>
                        <m:t>𝑖</m:t>
                      </m:r>
                      <m:r>
                        <a:rPr lang="en-US" altLang="ko-KR" sz="800" b="0" i="1" smtClean="0">
                          <a:latin typeface="Cambria Math"/>
                        </a:rPr>
                        <m:t>=1,…,</m:t>
                      </m:r>
                      <m:r>
                        <a:rPr lang="en-US" altLang="ko-KR" sz="800" b="0" i="1" smtClean="0">
                          <a:latin typeface="Cambria Math"/>
                        </a:rPr>
                        <m:t>𝑛</m:t>
                      </m:r>
                      <m:r>
                        <a:rPr lang="en-US" altLang="ko-KR" sz="800" b="0" i="1" smtClean="0"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altLang="ko-KR" sz="800" dirty="0" smtClean="0"/>
              </a:p>
              <a:p>
                <a:pPr marL="228600" indent="-228600">
                  <a:buAutoNum type="arabicParenR" startAt="2"/>
                </a:pPr>
                <a:r>
                  <a:rPr lang="en-US" altLang="ko-KR" sz="800" dirty="0" smtClean="0"/>
                  <a:t>n</a:t>
                </a:r>
                <a:r>
                  <a:rPr lang="ko-KR" altLang="en-US" sz="800" dirty="0" smtClean="0"/>
                  <a:t>개 개체 중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800" i="1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8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800" dirty="0" smtClean="0"/>
                  <a:t>개를 임의추출하고</a:t>
                </a:r>
                <a:r>
                  <a:rPr lang="en-US" altLang="ko-KR" sz="800" dirty="0" smtClean="0"/>
                  <a:t>,</a:t>
                </a:r>
              </a:p>
              <a:p>
                <a:r>
                  <a:rPr lang="en-US" altLang="ko-KR" sz="800" dirty="0"/>
                  <a:t> </a:t>
                </a:r>
                <a:r>
                  <a:rPr lang="en-US" altLang="ko-KR" sz="800" dirty="0" smtClean="0"/>
                  <a:t>     negative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800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ko-KR" sz="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800" dirty="0" smtClean="0"/>
                  <a:t>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8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800" dirty="0" smtClean="0"/>
                  <a:t>로 예측하는 회귀나무 구축</a:t>
                </a:r>
                <a:endParaRPr lang="en-US" altLang="ko-KR" sz="800" dirty="0" smtClean="0"/>
              </a:p>
              <a:p>
                <a:pPr marL="228600" indent="-228600">
                  <a:buAutoNum type="arabicParenR" startAt="3"/>
                </a:pPr>
                <a:r>
                  <a:rPr lang="ko-KR" altLang="en-US" sz="800" dirty="0" smtClean="0"/>
                  <a:t>회귀나무에 의해 전체영역을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8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ko-KR" sz="8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800" b="0" i="1" smtClean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altLang="ko-KR" sz="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8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ko-KR" sz="800" b="0" i="1" smtClean="0">
                            <a:latin typeface="Cambria Math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ko-KR" altLang="en-US" sz="800" dirty="0" smtClean="0"/>
                  <a:t>로 분할하고</a:t>
                </a:r>
                <a:r>
                  <a:rPr lang="en-US" altLang="ko-KR" sz="800" dirty="0" smtClean="0"/>
                  <a:t>,</a:t>
                </a:r>
              </a:p>
              <a:p>
                <a:r>
                  <a:rPr lang="en-US" altLang="ko-KR" sz="800" dirty="0"/>
                  <a:t> </a:t>
                </a:r>
                <a:r>
                  <a:rPr lang="en-US" altLang="ko-KR" sz="800" dirty="0" smtClean="0"/>
                  <a:t>     </a:t>
                </a:r>
                <a:r>
                  <a:rPr lang="ko-KR" altLang="en-US" sz="800" dirty="0" err="1" smtClean="0"/>
                  <a:t>부영역</a:t>
                </a:r>
                <a:r>
                  <a:rPr lang="ko-KR" altLang="en-US" sz="8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8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ko-KR" sz="8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sz="800" dirty="0" smtClean="0"/>
                  <a:t>에서 최적의 변위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800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ko-KR" sz="8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sz="800" dirty="0" smtClean="0"/>
                  <a:t>를 산출</a:t>
                </a:r>
                <a:endParaRPr lang="en-US" altLang="ko-KR" sz="800" dirty="0"/>
              </a:p>
              <a:p>
                <a:r>
                  <a:rPr lang="en-US" altLang="ko-KR" sz="800" dirty="0" smtClean="0"/>
                  <a:t>4)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sz="800" i="1">
                            <a:latin typeface="Cambria Math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altLang="ko-KR" sz="8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8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8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sz="800" dirty="0" smtClean="0"/>
                  <a:t>의 업데이트 </a:t>
                </a:r>
                <a:endParaRPr lang="en-US" altLang="ko-KR" sz="800" dirty="0" smtClean="0"/>
              </a:p>
              <a:p>
                <a:r>
                  <a:rPr lang="en-US" altLang="ko-KR" sz="800" dirty="0"/>
                  <a:t> </a:t>
                </a:r>
                <a:r>
                  <a:rPr lang="en-US" altLang="ko-KR" sz="800" dirty="0" smtClean="0"/>
                  <a:t> 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sz="800" i="1">
                            <a:latin typeface="Cambria Math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altLang="ko-KR" sz="8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8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8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800" dirty="0" smtClean="0"/>
                  <a:t> &lt;-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sz="800" i="1">
                            <a:latin typeface="Cambria Math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altLang="ko-KR" sz="8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8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8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800" b="0" i="1" smtClean="0">
                        <a:latin typeface="Cambria Math"/>
                      </a:rPr>
                      <m:t>+</m:t>
                    </m:r>
                    <m:r>
                      <a:rPr lang="ko-KR" altLang="en-US" sz="800" b="0" i="1" smtClean="0">
                        <a:latin typeface="Cambria Math"/>
                      </a:rPr>
                      <m:t>𝜆</m:t>
                    </m:r>
                    <m:sSub>
                      <m:sSubPr>
                        <m:ctrlPr>
                          <a:rPr lang="en-US" altLang="ko-KR" sz="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800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ko-KR" sz="8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ko-KR" sz="800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ko-KR" sz="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8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sz="800" b="0" i="1" smtClean="0">
                        <a:latin typeface="Cambria Math"/>
                        <a:ea typeface="Cambria Math"/>
                      </a:rPr>
                      <m:t>∈</m:t>
                    </m:r>
                    <m:sSub>
                      <m:sSubPr>
                        <m:ctrlPr>
                          <a:rPr lang="en-US" altLang="ko-KR" sz="8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sz="800" b="0" i="1" smtClean="0">
                            <a:latin typeface="Cambria Math"/>
                            <a:ea typeface="Cambria Math"/>
                          </a:rPr>
                          <m:t>𝑆</m:t>
                        </m:r>
                      </m:e>
                      <m:sub>
                        <m:r>
                          <a:rPr lang="en-US" altLang="ko-KR" sz="800" b="0" i="1" smtClean="0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  <m:r>
                      <a:rPr lang="en-US" altLang="ko-KR" sz="800" b="0" i="1" smtClean="0">
                        <a:latin typeface="Cambria Math"/>
                        <a:ea typeface="Cambria Math"/>
                      </a:rPr>
                      <m:t>.</m:t>
                    </m:r>
                  </m:oMath>
                </a14:m>
                <a:endParaRPr lang="en-US" altLang="ko-KR" sz="800" dirty="0" smtClean="0"/>
              </a:p>
              <a:p>
                <a:endParaRPr lang="en-US" altLang="ko-KR" sz="800" dirty="0" smtClean="0"/>
              </a:p>
              <a:p>
                <a:endParaRPr lang="ko-KR" altLang="en-US" sz="8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67" y="2500919"/>
                <a:ext cx="2807628" cy="1592424"/>
              </a:xfrm>
              <a:prstGeom prst="rect">
                <a:avLst/>
              </a:prstGeom>
              <a:blipFill rotWithShape="1">
                <a:blip r:embed="rId5"/>
                <a:stretch>
                  <a:fillRect t="-57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직사각형 79"/>
          <p:cNvSpPr/>
          <p:nvPr/>
        </p:nvSpPr>
        <p:spPr>
          <a:xfrm>
            <a:off x="801241" y="4549527"/>
            <a:ext cx="486864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앞선 분석 방향에서도 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PCA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를 통한 차원축소의 효과가 크지 않은 모습을 보였다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따라서 </a:t>
            </a:r>
            <a:r>
              <a:rPr lang="ko-KR" altLang="en-US" sz="9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연속형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변수와 범주형 변수의 처리가 간단하고 중요한 변수를 찾아주는 의사결정나무에 기반한 모형을 선택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트리 기반 모형에서 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Decision Tree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는 첫 분할에 쓰이는 변수에 따라 나무의 모형이 크게 변하기 때문에 앙상블 기법을 사용하는 것이 더 안정된 모형이라 판단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다양한 앙상블 기법 중 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Hyper Parameter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의 조절에 따라 좀 더 높은 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F-Score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를 얻을 수 있는 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GBM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을 사용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직사각형 1"/>
              <p:cNvSpPr/>
              <p:nvPr/>
            </p:nvSpPr>
            <p:spPr>
              <a:xfrm>
                <a:off x="6419127" y="2222914"/>
                <a:ext cx="4933950" cy="34778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  <a:spcBef>
                    <a:spcPts val="600"/>
                  </a:spcBef>
                </a:pPr>
                <a:r>
                  <a:rPr lang="en-US" altLang="ko-KR" sz="900" b="1" dirty="0" err="1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N_tree</a:t>
                </a:r>
                <a:r>
                  <a:rPr lang="en-US" altLang="ko-KR" sz="900" b="1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(T) </a:t>
                </a:r>
                <a:r>
                  <a:rPr lang="en-US" altLang="ko-KR" sz="9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: </a:t>
                </a:r>
                <a:r>
                  <a:rPr lang="en-US" altLang="ko-KR" sz="900" b="1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		</a:t>
                </a:r>
                <a:r>
                  <a:rPr lang="ko-KR" altLang="en-US" sz="900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생성되는 </a:t>
                </a:r>
                <a:r>
                  <a:rPr lang="ko-KR" altLang="en-US" sz="900" dirty="0" err="1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트리의</a:t>
                </a:r>
                <a:r>
                  <a:rPr lang="ko-KR" altLang="en-US" sz="9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 </a:t>
                </a:r>
                <a:r>
                  <a:rPr lang="ko-KR" altLang="en-US" sz="900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수</a:t>
                </a:r>
                <a:endParaRPr lang="en-US" altLang="ko-KR" sz="9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endParaRPr>
              </a:p>
              <a:p>
                <a:pPr>
                  <a:lnSpc>
                    <a:spcPct val="200000"/>
                  </a:lnSpc>
                  <a:spcBef>
                    <a:spcPts val="600"/>
                  </a:spcBef>
                </a:pPr>
                <a:r>
                  <a:rPr lang="en-US" altLang="ko-KR" sz="900" b="1" dirty="0" err="1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Max_depth</a:t>
                </a:r>
                <a:r>
                  <a:rPr lang="en-US" altLang="ko-KR" sz="9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 : </a:t>
                </a:r>
                <a:r>
                  <a:rPr lang="en-US" altLang="ko-KR" sz="900" b="1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		</a:t>
                </a:r>
                <a:r>
                  <a:rPr lang="ko-KR" altLang="en-US" sz="900" dirty="0" err="1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트리의</a:t>
                </a:r>
                <a:r>
                  <a:rPr lang="ko-KR" altLang="en-US" sz="900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 </a:t>
                </a:r>
                <a:r>
                  <a:rPr lang="ko-KR" altLang="en-US" sz="9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깊이</a:t>
                </a:r>
                <a:endParaRPr lang="en-US" altLang="ko-KR" sz="9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endParaRPr>
              </a:p>
              <a:p>
                <a:pPr>
                  <a:lnSpc>
                    <a:spcPct val="200000"/>
                  </a:lnSpc>
                  <a:spcBef>
                    <a:spcPts val="600"/>
                  </a:spcBef>
                </a:pPr>
                <a:r>
                  <a:rPr lang="en-US" altLang="ko-KR" sz="900" b="1" dirty="0" err="1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min_child_weight</a:t>
                </a:r>
                <a:r>
                  <a:rPr lang="en-US" altLang="ko-KR" sz="9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: </a:t>
                </a:r>
                <a:r>
                  <a:rPr lang="en-US" altLang="ko-KR" sz="900" b="1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	</a:t>
                </a:r>
                <a:r>
                  <a:rPr lang="ko-KR" altLang="en-US" sz="900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샘플의 </a:t>
                </a:r>
                <a:r>
                  <a:rPr lang="ko-KR" altLang="en-US" sz="9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최소 </a:t>
                </a:r>
                <a:r>
                  <a:rPr lang="en-US" altLang="ko-KR" sz="9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leaf </a:t>
                </a:r>
                <a:r>
                  <a:rPr lang="ko-KR" altLang="en-US" sz="9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개수</a:t>
                </a:r>
                <a:endParaRPr lang="en-US" altLang="ko-KR" sz="9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endParaRPr>
              </a:p>
              <a:p>
                <a:pPr>
                  <a:lnSpc>
                    <a:spcPct val="200000"/>
                  </a:lnSpc>
                  <a:spcBef>
                    <a:spcPts val="600"/>
                  </a:spcBef>
                </a:pPr>
                <a:r>
                  <a:rPr lang="en-US" altLang="ko-KR" sz="900" b="1" dirty="0" err="1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learn_rate</a:t>
                </a:r>
                <a:r>
                  <a:rPr lang="en-US" altLang="ko-KR" sz="900" b="1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ko-KR" altLang="en-US" sz="900" b="1" i="1">
                        <a:latin typeface="Cambria Math"/>
                      </a:rPr>
                      <m:t>𝝀</m:t>
                    </m:r>
                  </m:oMath>
                </a14:m>
                <a:r>
                  <a:rPr lang="en-US" altLang="ko-KR" sz="900" b="1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) </a:t>
                </a:r>
                <a:r>
                  <a:rPr lang="en-US" altLang="ko-KR" sz="9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: </a:t>
                </a:r>
                <a:r>
                  <a:rPr lang="en-US" altLang="ko-KR" sz="900" b="1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		</a:t>
                </a:r>
                <a:r>
                  <a:rPr lang="ko-KR" altLang="en-US" sz="900" dirty="0" err="1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학습률</a:t>
                </a:r>
                <a:endParaRPr lang="en-US" altLang="ko-KR" sz="9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endParaRPr>
              </a:p>
              <a:p>
                <a:pPr>
                  <a:lnSpc>
                    <a:spcPct val="200000"/>
                  </a:lnSpc>
                  <a:spcBef>
                    <a:spcPts val="600"/>
                  </a:spcBef>
                </a:pPr>
                <a:r>
                  <a:rPr lang="en-US" altLang="ko-KR" sz="900" b="1" dirty="0" err="1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col_sample_rate</a:t>
                </a:r>
                <a:r>
                  <a:rPr lang="en-US" altLang="ko-KR" sz="9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 : </a:t>
                </a:r>
                <a:r>
                  <a:rPr lang="en-US" altLang="ko-KR" sz="900" b="1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	</a:t>
                </a:r>
                <a:r>
                  <a:rPr lang="ko-KR" altLang="en-US" sz="900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열에서의 </a:t>
                </a:r>
                <a:r>
                  <a:rPr lang="ko-KR" altLang="en-US" sz="9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샘플 비율</a:t>
                </a:r>
                <a:endParaRPr lang="en-US" altLang="ko-KR" sz="9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endParaRPr>
              </a:p>
              <a:p>
                <a:pPr>
                  <a:lnSpc>
                    <a:spcPct val="200000"/>
                  </a:lnSpc>
                  <a:spcBef>
                    <a:spcPts val="600"/>
                  </a:spcBef>
                </a:pPr>
                <a:r>
                  <a:rPr lang="en-US" altLang="ko-KR" sz="900" b="1" dirty="0" err="1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sample_rate</a:t>
                </a:r>
                <a:r>
                  <a:rPr lang="en-US" altLang="ko-KR" sz="9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 </a:t>
                </a:r>
                <a:r>
                  <a:rPr lang="en-US" altLang="ko-KR" sz="900" b="1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:		</a:t>
                </a:r>
                <a:r>
                  <a:rPr lang="ko-KR" altLang="en-US" sz="900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트리 </a:t>
                </a:r>
                <a:r>
                  <a:rPr lang="ko-KR" altLang="en-US" sz="9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당 열에서의 샘플 비율</a:t>
                </a:r>
                <a:endParaRPr lang="en-US" altLang="ko-KR" sz="9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endParaRPr>
              </a:p>
              <a:p>
                <a:pPr>
                  <a:lnSpc>
                    <a:spcPct val="200000"/>
                  </a:lnSpc>
                  <a:spcBef>
                    <a:spcPts val="600"/>
                  </a:spcBef>
                </a:pPr>
                <a:r>
                  <a:rPr lang="en-US" altLang="ko-KR" sz="900" b="1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distribution :		</a:t>
                </a:r>
                <a:r>
                  <a:rPr lang="en-US" altLang="ko-KR" sz="900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gradient boosting</a:t>
                </a:r>
                <a:r>
                  <a:rPr lang="ko-KR" altLang="en-US" sz="900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의 기대 손실을 최소화하는 알고리즘</a:t>
                </a:r>
                <a:endParaRPr lang="en-US" altLang="ko-KR" sz="9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endParaRPr>
              </a:p>
              <a:p>
                <a:pPr>
                  <a:lnSpc>
                    <a:spcPct val="200000"/>
                  </a:lnSpc>
                  <a:spcBef>
                    <a:spcPts val="600"/>
                  </a:spcBef>
                </a:pPr>
                <a:r>
                  <a:rPr lang="en-US" altLang="ko-KR" sz="900" b="1" dirty="0" err="1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stopping_rounds</a:t>
                </a:r>
                <a:r>
                  <a:rPr lang="en-US" altLang="ko-KR" sz="9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, </a:t>
                </a:r>
                <a:r>
                  <a:rPr lang="en-US" altLang="ko-KR" sz="900" b="1" dirty="0" err="1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stopping_tolerance,stopping_metric</a:t>
                </a:r>
                <a:r>
                  <a:rPr lang="en-US" altLang="ko-KR" sz="900" b="1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 :</a:t>
                </a:r>
              </a:p>
              <a:p>
                <a:pPr>
                  <a:lnSpc>
                    <a:spcPct val="200000"/>
                  </a:lnSpc>
                  <a:spcBef>
                    <a:spcPts val="600"/>
                  </a:spcBef>
                </a:pPr>
                <a:r>
                  <a:rPr lang="en-US" altLang="ko-KR" sz="9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	</a:t>
                </a:r>
                <a:r>
                  <a:rPr lang="en-US" altLang="ko-KR" sz="900" b="1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	</a:t>
                </a:r>
                <a:r>
                  <a:rPr lang="en-US" altLang="ko-KR" sz="900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stopping </a:t>
                </a:r>
                <a:r>
                  <a:rPr lang="en-US" altLang="ko-KR" sz="9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rounds</a:t>
                </a:r>
                <a:r>
                  <a:rPr lang="ko-KR" altLang="en-US" sz="9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의</a:t>
                </a:r>
                <a:r>
                  <a:rPr lang="en-US" altLang="ko-KR" sz="9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 </a:t>
                </a:r>
                <a:r>
                  <a:rPr lang="ko-KR" altLang="en-US" sz="9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이동 평균이 </a:t>
                </a:r>
                <a:r>
                  <a:rPr lang="en-US" altLang="ko-KR" sz="9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stopping metric</a:t>
                </a:r>
                <a:r>
                  <a:rPr lang="ko-KR" altLang="en-US" sz="9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의 </a:t>
                </a:r>
                <a:r>
                  <a:rPr lang="en-US" altLang="ko-KR" sz="900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			stopping </a:t>
                </a:r>
                <a:r>
                  <a:rPr lang="en-US" altLang="ko-KR" sz="9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tolerance</a:t>
                </a:r>
                <a:r>
                  <a:rPr lang="ko-KR" altLang="en-US" sz="9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보다 크지 않은 경우 </a:t>
                </a:r>
                <a:r>
                  <a:rPr lang="en-US" altLang="ko-KR" sz="9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stop</a:t>
                </a:r>
                <a:r>
                  <a:rPr lang="ko-KR" altLang="en-US" sz="9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한다</a:t>
                </a:r>
                <a:endParaRPr lang="en-US" altLang="ko-KR" sz="9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</mc:Choice>
        <mc:Fallback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127" y="2222914"/>
                <a:ext cx="4933950" cy="34778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그룹 31"/>
          <p:cNvGrpSpPr/>
          <p:nvPr/>
        </p:nvGrpSpPr>
        <p:grpSpPr>
          <a:xfrm>
            <a:off x="176062" y="166196"/>
            <a:ext cx="3672005" cy="400110"/>
            <a:chOff x="176062" y="166196"/>
            <a:chExt cx="3672005" cy="400110"/>
          </a:xfrm>
        </p:grpSpPr>
        <p:sp>
          <p:nvSpPr>
            <p:cNvPr id="36" name="직사각형 35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36062" y="166196"/>
              <a:ext cx="33120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모델 분석 프로세스</a:t>
              </a: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GBM(Gradient Boosting Machine) </a:t>
            </a:r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모델</a:t>
            </a:r>
            <a:endParaRPr lang="ko-KR" altLang="en-US" sz="2000" b="1" spc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96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6C7E-58C0-452B-B7A5-1C77C15081C5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24" name="그림 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300121"/>
            <a:ext cx="12207703" cy="2521355"/>
          </a:xfrm>
          <a:custGeom>
            <a:avLst/>
            <a:gdLst>
              <a:gd name="connsiteX0" fmla="*/ 12225789 w 12225789"/>
              <a:gd name="connsiteY0" fmla="*/ 0 h 2521355"/>
              <a:gd name="connsiteX1" fmla="*/ 0 w 12225789"/>
              <a:gd name="connsiteY1" fmla="*/ 1260677 h 2521355"/>
              <a:gd name="connsiteX2" fmla="*/ 0 w 12225789"/>
              <a:gd name="connsiteY2" fmla="*/ 2521355 h 2521355"/>
              <a:gd name="connsiteX3" fmla="*/ 12225789 w 12225789"/>
              <a:gd name="connsiteY3" fmla="*/ 2521355 h 2521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25789" h="2521355">
                <a:moveTo>
                  <a:pt x="12225789" y="0"/>
                </a:moveTo>
                <a:lnTo>
                  <a:pt x="0" y="1260677"/>
                </a:lnTo>
                <a:lnTo>
                  <a:pt x="0" y="2521355"/>
                </a:lnTo>
                <a:lnTo>
                  <a:pt x="12225789" y="2521355"/>
                </a:lnTo>
                <a:close/>
              </a:path>
            </a:pathLst>
          </a:cu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제목 16"/>
          <p:cNvSpPr txBox="1">
            <a:spLocks/>
          </p:cNvSpPr>
          <p:nvPr/>
        </p:nvSpPr>
        <p:spPr>
          <a:xfrm>
            <a:off x="422034" y="372905"/>
            <a:ext cx="3302049" cy="43263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5D78A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r>
              <a:rPr lang="en-US" altLang="ko-KR" sz="32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5D78A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ontents</a:t>
            </a:r>
            <a:endParaRPr lang="ko-KR" altLang="en-US" sz="3200" dirty="0">
              <a:solidFill>
                <a:srgbClr val="5D78AB"/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cxnSp>
        <p:nvCxnSpPr>
          <p:cNvPr id="56" name="직선 연결선 55"/>
          <p:cNvCxnSpPr/>
          <p:nvPr/>
        </p:nvCxnSpPr>
        <p:spPr>
          <a:xfrm>
            <a:off x="4067160" y="1771036"/>
            <a:ext cx="0" cy="2357438"/>
          </a:xfrm>
          <a:prstGeom prst="line">
            <a:avLst/>
          </a:prstGeom>
          <a:ln w="19050">
            <a:solidFill>
              <a:srgbClr val="5D78A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561996" y="1197352"/>
            <a:ext cx="2722382" cy="4465"/>
          </a:xfrm>
          <a:prstGeom prst="line">
            <a:avLst/>
          </a:prstGeom>
          <a:ln w="19050">
            <a:solidFill>
              <a:srgbClr val="5D78A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714396" y="1256446"/>
            <a:ext cx="2722382" cy="4465"/>
          </a:xfrm>
          <a:prstGeom prst="line">
            <a:avLst/>
          </a:prstGeom>
          <a:ln w="19050">
            <a:solidFill>
              <a:srgbClr val="5D78A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1205697" y="1778462"/>
            <a:ext cx="2349074" cy="2291744"/>
            <a:chOff x="561480" y="1700438"/>
            <a:chExt cx="2349074" cy="2291744"/>
          </a:xfrm>
        </p:grpSpPr>
        <p:grpSp>
          <p:nvGrpSpPr>
            <p:cNvPr id="46" name="그룹 45"/>
            <p:cNvGrpSpPr/>
            <p:nvPr/>
          </p:nvGrpSpPr>
          <p:grpSpPr>
            <a:xfrm>
              <a:off x="608543" y="1700438"/>
              <a:ext cx="2302011" cy="2291744"/>
              <a:chOff x="644213" y="1088604"/>
              <a:chExt cx="3069347" cy="2291744"/>
            </a:xfrm>
          </p:grpSpPr>
          <p:sp>
            <p:nvSpPr>
              <p:cNvPr id="47" name="텍스트 개체 틀 3"/>
              <p:cNvSpPr txBox="1">
                <a:spLocks/>
              </p:cNvSpPr>
              <p:nvPr/>
            </p:nvSpPr>
            <p:spPr>
              <a:xfrm>
                <a:off x="701966" y="1088604"/>
                <a:ext cx="1325515" cy="164076"/>
              </a:xfrm>
              <a:prstGeom prst="rect">
                <a:avLst/>
              </a:prstGeom>
            </p:spPr>
            <p:txBody>
              <a:bodyPr vert="horz" lIns="0" tIns="0" rIns="0" bIns="0" rtlCol="0" anchor="t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ko-KR" altLang="en-US" sz="1212" b="1" kern="1200" spc="-87" baseline="0" dirty="0" smtClean="0">
                    <a:solidFill>
                      <a:srgbClr val="0B55B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+mj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 dirty="0" smtClean="0">
                    <a:solidFill>
                      <a:srgbClr val="5D78AB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PART #1</a:t>
                </a:r>
                <a:endParaRPr lang="en-US" sz="1600" dirty="0">
                  <a:solidFill>
                    <a:srgbClr val="5D78A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8" name="텍스트 개체 틀 6"/>
              <p:cNvSpPr txBox="1">
                <a:spLocks/>
              </p:cNvSpPr>
              <p:nvPr/>
            </p:nvSpPr>
            <p:spPr>
              <a:xfrm>
                <a:off x="792198" y="1921989"/>
                <a:ext cx="1694442" cy="267935"/>
              </a:xfrm>
              <a:prstGeom prst="rect">
                <a:avLst/>
              </a:prstGeom>
            </p:spPr>
            <p:txBody>
              <a:bodyPr vert="horz" lIns="0" tIns="0" rIns="0" bIns="0" rtlCol="0" anchor="t">
                <a:noAutofit/>
              </a:bodyPr>
              <a:lstStyle>
                <a:lvl1pPr marL="387388" indent="-387388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lang="ko-KR" altLang="en-US" sz="1212" b="1" kern="1200" spc="-87" baseline="0" dirty="0" smtClean="0">
                    <a:solidFill>
                      <a:srgbClr val="0B55B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+mj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 b="0" dirty="0" smtClean="0">
                    <a:solidFill>
                      <a:srgbClr val="5D78AB"/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rPr>
                  <a:t>01</a:t>
                </a:r>
                <a:r>
                  <a:rPr lang="en-US" altLang="ko-KR" sz="1600" b="0" dirty="0" smtClean="0">
                    <a:solidFill>
                      <a:srgbClr val="2A4E92"/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rPr>
                  <a:t>  </a:t>
                </a:r>
                <a:r>
                  <a:rPr lang="ko-KR" altLang="en-US" sz="1600" b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배경</a:t>
                </a:r>
                <a:endParaRPr lang="en-US" altLang="en-US" sz="1600" b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9" name="텍스트 개체 틀 6"/>
              <p:cNvSpPr txBox="1">
                <a:spLocks/>
              </p:cNvSpPr>
              <p:nvPr/>
            </p:nvSpPr>
            <p:spPr>
              <a:xfrm>
                <a:off x="785350" y="2310713"/>
                <a:ext cx="1701290" cy="248785"/>
              </a:xfrm>
              <a:prstGeom prst="rect">
                <a:avLst/>
              </a:prstGeom>
            </p:spPr>
            <p:txBody>
              <a:bodyPr vert="horz" lIns="0" tIns="0" rIns="0" bIns="0" rtlCol="0" anchor="t">
                <a:noAutofit/>
              </a:bodyPr>
              <a:lstStyle>
                <a:lvl1pPr marL="447485" indent="-447485" algn="l" defTabSz="1193292" rtl="0" eaLnBrk="1" latinLnBrk="1" hangingPunct="1">
                  <a:spcBef>
                    <a:spcPct val="20000"/>
                  </a:spcBef>
                  <a:buFontTx/>
                  <a:buNone/>
                  <a:defRPr lang="ko-KR" altLang="en-US" sz="1400" b="1" kern="1200" spc="-100" baseline="0" dirty="0" smtClean="0">
                    <a:solidFill>
                      <a:srgbClr val="0B55B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+mj-cs"/>
                  </a:defRPr>
                </a:lvl1pPr>
                <a:lvl2pPr marL="969550" indent="-372904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3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491615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088261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684907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281553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878199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474845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071491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 b="0" dirty="0" smtClean="0">
                    <a:solidFill>
                      <a:srgbClr val="5D78AB"/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rPr>
                  <a:t>02</a:t>
                </a:r>
                <a:r>
                  <a:rPr lang="en-US" altLang="ko-KR" sz="1600" b="0" dirty="0" smtClean="0">
                    <a:solidFill>
                      <a:srgbClr val="43BE9F"/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rPr>
                  <a:t> </a:t>
                </a:r>
                <a:r>
                  <a:rPr lang="ko-KR" altLang="en-US" sz="1600" b="0" dirty="0">
                    <a:solidFill>
                      <a:srgbClr val="2A4E92"/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rPr>
                  <a:t> </a:t>
                </a:r>
                <a:r>
                  <a:rPr lang="ko-KR" altLang="en-US" sz="1600" b="0" spc="-87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데이터 소개</a:t>
                </a:r>
                <a:endParaRPr lang="en-US" altLang="en-US" sz="1600" b="0" spc="-87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0" name="텍스트 개체 틀 6"/>
              <p:cNvSpPr txBox="1">
                <a:spLocks/>
              </p:cNvSpPr>
              <p:nvPr/>
            </p:nvSpPr>
            <p:spPr>
              <a:xfrm>
                <a:off x="785350" y="2701910"/>
                <a:ext cx="2202255" cy="267935"/>
              </a:xfrm>
              <a:prstGeom prst="rect">
                <a:avLst/>
              </a:prstGeom>
            </p:spPr>
            <p:txBody>
              <a:bodyPr vert="horz" lIns="0" tIns="0" rIns="0" bIns="0" rtlCol="0" anchor="t">
                <a:noAutofit/>
              </a:bodyPr>
              <a:lstStyle>
                <a:lvl1pPr marL="447485" indent="-447485" algn="l" defTabSz="1193292" rtl="0" eaLnBrk="1" latinLnBrk="1" hangingPunct="1">
                  <a:spcBef>
                    <a:spcPct val="20000"/>
                  </a:spcBef>
                  <a:buFontTx/>
                  <a:buNone/>
                  <a:defRPr lang="ko-KR" altLang="en-US" sz="1400" b="1" kern="1200" spc="-100" baseline="0" dirty="0" smtClean="0">
                    <a:solidFill>
                      <a:srgbClr val="0B55B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+mj-cs"/>
                  </a:defRPr>
                </a:lvl1pPr>
                <a:lvl2pPr marL="969550" indent="-372904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3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491615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088261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684907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281553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878199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474845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071491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b="0" dirty="0" smtClean="0">
                    <a:solidFill>
                      <a:srgbClr val="5D78AB"/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rPr>
                  <a:t>03</a:t>
                </a:r>
                <a:r>
                  <a:rPr lang="en-US" sz="1600" b="0" dirty="0" smtClean="0">
                    <a:solidFill>
                      <a:srgbClr val="43BE9F"/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rPr>
                  <a:t>  </a:t>
                </a:r>
                <a:r>
                  <a:rPr lang="en-US" altLang="ko-KR" sz="1600" b="0" spc="-87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EDA </a:t>
                </a:r>
                <a:r>
                  <a:rPr lang="ko-KR" altLang="en-US" sz="1600" b="0" spc="-87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및 전처리</a:t>
                </a:r>
                <a:endParaRPr lang="en-US" altLang="en-US" sz="1600" b="0" spc="-87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1" name="텍스트 개체 틀 6"/>
              <p:cNvSpPr txBox="1">
                <a:spLocks/>
              </p:cNvSpPr>
              <p:nvPr/>
            </p:nvSpPr>
            <p:spPr>
              <a:xfrm>
                <a:off x="644213" y="1453489"/>
                <a:ext cx="3069347" cy="232850"/>
              </a:xfrm>
              <a:prstGeom prst="rect">
                <a:avLst/>
              </a:prstGeom>
            </p:spPr>
            <p:txBody>
              <a:bodyPr vert="horz" lIns="0" tIns="0" rIns="0" bIns="0" rtlCol="0" anchor="t">
                <a:noAutofit/>
              </a:bodyPr>
              <a:lstStyle>
                <a:lvl1pPr marL="387388" indent="-387388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lang="ko-KR" altLang="en-US" sz="1212" b="1" kern="1200" spc="-87" baseline="0" dirty="0" smtClean="0">
                    <a:solidFill>
                      <a:srgbClr val="0B55B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+mj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200"/>
                  </a:spcBef>
                </a:pPr>
                <a:r>
                  <a:rPr lang="ko-KR" altLang="en-US" sz="1600" b="0" dirty="0" smtClean="0">
                    <a:solidFill>
                      <a:srgbClr val="2A4E92"/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rPr>
                  <a:t> </a:t>
                </a:r>
                <a:r>
                  <a:rPr lang="ko-KR" altLang="en-US" sz="18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분석 배경 및 데이터 </a:t>
                </a:r>
                <a:r>
                  <a:rPr lang="ko-KR" altLang="en-US" sz="18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처리</a:t>
                </a:r>
                <a:endParaRPr lang="en-US" sz="18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2" name="텍스트 개체 틀 6"/>
              <p:cNvSpPr txBox="1">
                <a:spLocks/>
              </p:cNvSpPr>
              <p:nvPr/>
            </p:nvSpPr>
            <p:spPr>
              <a:xfrm>
                <a:off x="785350" y="3112413"/>
                <a:ext cx="1927479" cy="267935"/>
              </a:xfrm>
              <a:prstGeom prst="rect">
                <a:avLst/>
              </a:prstGeom>
            </p:spPr>
            <p:txBody>
              <a:bodyPr vert="horz" lIns="0" tIns="0" rIns="0" bIns="0" rtlCol="0" anchor="t">
                <a:noAutofit/>
              </a:bodyPr>
              <a:lstStyle>
                <a:lvl1pPr marL="447485" indent="-447485" algn="l" defTabSz="1193292" rtl="0" eaLnBrk="1" latinLnBrk="1" hangingPunct="1">
                  <a:spcBef>
                    <a:spcPct val="20000"/>
                  </a:spcBef>
                  <a:buFontTx/>
                  <a:buNone/>
                  <a:defRPr lang="ko-KR" altLang="en-US" sz="1400" b="1" kern="1200" spc="-100" baseline="0" dirty="0" smtClean="0">
                    <a:solidFill>
                      <a:srgbClr val="0B55B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+mj-cs"/>
                  </a:defRPr>
                </a:lvl1pPr>
                <a:lvl2pPr marL="969550" indent="-372904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3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491615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088261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684907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281553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878199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474845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071491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b="0" dirty="0" smtClean="0">
                    <a:solidFill>
                      <a:srgbClr val="5D78AB"/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rPr>
                  <a:t>04</a:t>
                </a:r>
                <a:r>
                  <a:rPr lang="en-US" sz="1600" b="0" dirty="0" smtClean="0">
                    <a:solidFill>
                      <a:srgbClr val="2A4E92"/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rPr>
                  <a:t>  </a:t>
                </a:r>
                <a:r>
                  <a:rPr lang="ko-KR" altLang="en-US" sz="1600" b="0" spc="-87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분석 방향 결정</a:t>
                </a:r>
                <a:endParaRPr lang="en-US" altLang="en-US" sz="1600" b="0" spc="-87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cxnSp>
          <p:nvCxnSpPr>
            <p:cNvPr id="30" name="직선 연결선 29"/>
            <p:cNvCxnSpPr/>
            <p:nvPr/>
          </p:nvCxnSpPr>
          <p:spPr>
            <a:xfrm flipH="1" flipV="1">
              <a:off x="561480" y="1946769"/>
              <a:ext cx="832407" cy="152"/>
            </a:xfrm>
            <a:prstGeom prst="line">
              <a:avLst/>
            </a:prstGeom>
            <a:ln w="19050">
              <a:solidFill>
                <a:srgbClr val="5D78AB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/>
          <p:cNvGrpSpPr/>
          <p:nvPr/>
        </p:nvGrpSpPr>
        <p:grpSpPr>
          <a:xfrm>
            <a:off x="4723724" y="1778462"/>
            <a:ext cx="1953249" cy="1475085"/>
            <a:chOff x="3742507" y="1694437"/>
            <a:chExt cx="1953249" cy="1475085"/>
          </a:xfrm>
        </p:grpSpPr>
        <p:grpSp>
          <p:nvGrpSpPr>
            <p:cNvPr id="23" name="그룹 22"/>
            <p:cNvGrpSpPr/>
            <p:nvPr/>
          </p:nvGrpSpPr>
          <p:grpSpPr>
            <a:xfrm>
              <a:off x="3810407" y="1694437"/>
              <a:ext cx="1885349" cy="1475085"/>
              <a:chOff x="883" y="1348401"/>
              <a:chExt cx="2513799" cy="1475085"/>
            </a:xfrm>
          </p:grpSpPr>
          <p:sp>
            <p:nvSpPr>
              <p:cNvPr id="38" name="텍스트 개체 틀 3"/>
              <p:cNvSpPr txBox="1">
                <a:spLocks/>
              </p:cNvSpPr>
              <p:nvPr/>
            </p:nvSpPr>
            <p:spPr>
              <a:xfrm>
                <a:off x="20390" y="1348401"/>
                <a:ext cx="1166809" cy="181756"/>
              </a:xfrm>
              <a:prstGeom prst="rect">
                <a:avLst/>
              </a:prstGeom>
            </p:spPr>
            <p:txBody>
              <a:bodyPr vert="horz" lIns="0" tIns="0" rIns="0" bIns="0" rtlCol="0" anchor="t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ko-KR" altLang="en-US" sz="1212" b="1" kern="1200" spc="-87" baseline="0" dirty="0" smtClean="0">
                    <a:solidFill>
                      <a:srgbClr val="0B55B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+mj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 dirty="0" smtClean="0">
                    <a:solidFill>
                      <a:srgbClr val="5D78AB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PART #2</a:t>
                </a:r>
                <a:endParaRPr lang="en-US" sz="1600" dirty="0">
                  <a:solidFill>
                    <a:srgbClr val="5D78A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0" name="텍스트 개체 틀 6"/>
              <p:cNvSpPr txBox="1">
                <a:spLocks/>
              </p:cNvSpPr>
              <p:nvPr/>
            </p:nvSpPr>
            <p:spPr>
              <a:xfrm>
                <a:off x="139875" y="2187787"/>
                <a:ext cx="2235818" cy="267935"/>
              </a:xfrm>
              <a:prstGeom prst="rect">
                <a:avLst/>
              </a:prstGeom>
            </p:spPr>
            <p:txBody>
              <a:bodyPr vert="horz" lIns="0" tIns="0" rIns="0" bIns="0" rtlCol="0" anchor="t">
                <a:noAutofit/>
              </a:bodyPr>
              <a:lstStyle>
                <a:lvl1pPr marL="387388" indent="-387388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lang="ko-KR" altLang="en-US" sz="1212" b="1" kern="1200" spc="-87" baseline="0" dirty="0" smtClean="0">
                    <a:solidFill>
                      <a:srgbClr val="0B55B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+mj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 b="0" dirty="0" smtClean="0">
                    <a:solidFill>
                      <a:srgbClr val="5D78AB"/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rPr>
                  <a:t>01</a:t>
                </a:r>
                <a:r>
                  <a:rPr lang="en-US" altLang="ko-KR" sz="1600" b="0" dirty="0" smtClean="0">
                    <a:solidFill>
                      <a:srgbClr val="2A4E92"/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rPr>
                  <a:t>  </a:t>
                </a:r>
                <a:r>
                  <a:rPr lang="ko-KR" altLang="en-US" sz="1600" b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예측 모델 소개 </a:t>
                </a:r>
                <a:endParaRPr lang="en-US" altLang="en-US" sz="1600" b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2" name="텍스트 개체 틀 6"/>
              <p:cNvSpPr txBox="1">
                <a:spLocks/>
              </p:cNvSpPr>
              <p:nvPr/>
            </p:nvSpPr>
            <p:spPr>
              <a:xfrm>
                <a:off x="139875" y="2555551"/>
                <a:ext cx="1698878" cy="267935"/>
              </a:xfrm>
              <a:prstGeom prst="rect">
                <a:avLst/>
              </a:prstGeom>
            </p:spPr>
            <p:txBody>
              <a:bodyPr vert="horz" lIns="0" tIns="0" rIns="0" bIns="0" rtlCol="0" anchor="t">
                <a:noAutofit/>
              </a:bodyPr>
              <a:lstStyle>
                <a:lvl1pPr marL="447485" indent="-447485" algn="l" defTabSz="1193292" rtl="0" eaLnBrk="1" latinLnBrk="1" hangingPunct="1">
                  <a:spcBef>
                    <a:spcPct val="20000"/>
                  </a:spcBef>
                  <a:buFontTx/>
                  <a:buNone/>
                  <a:defRPr lang="ko-KR" altLang="en-US" sz="1400" b="1" kern="1200" spc="-100" baseline="0" dirty="0" smtClean="0">
                    <a:solidFill>
                      <a:srgbClr val="0B55B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+mj-cs"/>
                  </a:defRPr>
                </a:lvl1pPr>
                <a:lvl2pPr marL="969550" indent="-372904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3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491615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088261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684907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281553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878199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474845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071491" indent="-298323" algn="l" defTabSz="1193292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 b="0" dirty="0" smtClean="0">
                    <a:solidFill>
                      <a:srgbClr val="5D78AB"/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rPr>
                  <a:t>02</a:t>
                </a:r>
                <a:r>
                  <a:rPr lang="en-US" altLang="ko-KR" sz="1600" b="0" dirty="0" smtClean="0">
                    <a:solidFill>
                      <a:srgbClr val="2A4E92"/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rPr>
                  <a:t>  </a:t>
                </a:r>
                <a:r>
                  <a:rPr lang="ko-KR" altLang="en-US" sz="1600" b="0" spc="-87" dirty="0" err="1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최적값</a:t>
                </a:r>
                <a:r>
                  <a:rPr lang="ko-KR" altLang="en-US" sz="1600" b="0" spc="-87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찾기</a:t>
                </a:r>
                <a:endParaRPr lang="en-US" altLang="en-US" sz="1600" b="0" spc="-87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5" name="텍스트 개체 틀 6"/>
              <p:cNvSpPr txBox="1">
                <a:spLocks/>
              </p:cNvSpPr>
              <p:nvPr/>
            </p:nvSpPr>
            <p:spPr>
              <a:xfrm>
                <a:off x="883" y="1726996"/>
                <a:ext cx="2513799" cy="267935"/>
              </a:xfrm>
              <a:prstGeom prst="rect">
                <a:avLst/>
              </a:prstGeom>
            </p:spPr>
            <p:txBody>
              <a:bodyPr vert="horz" lIns="0" tIns="0" rIns="0" bIns="0" rtlCol="0" anchor="t">
                <a:noAutofit/>
              </a:bodyPr>
              <a:lstStyle>
                <a:lvl1pPr marL="387388" indent="-387388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lang="ko-KR" altLang="en-US" sz="1212" b="1" kern="1200" spc="-87" baseline="0" dirty="0" smtClean="0">
                    <a:solidFill>
                      <a:srgbClr val="0B55B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+mj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800" b="0" dirty="0" smtClean="0">
                    <a:solidFill>
                      <a:schemeClr val="tx1"/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rPr>
                  <a:t> </a:t>
                </a:r>
                <a:r>
                  <a:rPr lang="ko-KR" altLang="en-US" sz="18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모델 분석 프로세스</a:t>
                </a:r>
                <a:endParaRPr lang="en-US" altLang="en-US" sz="18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cxnSp>
          <p:nvCxnSpPr>
            <p:cNvPr id="32" name="직선 연결선 31"/>
            <p:cNvCxnSpPr/>
            <p:nvPr/>
          </p:nvCxnSpPr>
          <p:spPr>
            <a:xfrm flipH="1" flipV="1">
              <a:off x="3742507" y="1945417"/>
              <a:ext cx="832407" cy="152"/>
            </a:xfrm>
            <a:prstGeom prst="line">
              <a:avLst/>
            </a:prstGeom>
            <a:ln w="19050">
              <a:solidFill>
                <a:srgbClr val="5D78AB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직선 연결선 32"/>
          <p:cNvCxnSpPr/>
          <p:nvPr/>
        </p:nvCxnSpPr>
        <p:spPr>
          <a:xfrm>
            <a:off x="7802515" y="1782904"/>
            <a:ext cx="0" cy="2357438"/>
          </a:xfrm>
          <a:prstGeom prst="line">
            <a:avLst/>
          </a:prstGeom>
          <a:ln w="19050">
            <a:solidFill>
              <a:srgbClr val="5D78A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8610600" y="1785442"/>
            <a:ext cx="2093449" cy="663383"/>
            <a:chOff x="7224961" y="1690171"/>
            <a:chExt cx="2093449" cy="663383"/>
          </a:xfrm>
        </p:grpSpPr>
        <p:grpSp>
          <p:nvGrpSpPr>
            <p:cNvPr id="53" name="그룹 52"/>
            <p:cNvGrpSpPr/>
            <p:nvPr/>
          </p:nvGrpSpPr>
          <p:grpSpPr>
            <a:xfrm>
              <a:off x="7229662" y="1690171"/>
              <a:ext cx="2088748" cy="663383"/>
              <a:chOff x="7070" y="1362797"/>
              <a:chExt cx="2784998" cy="663383"/>
            </a:xfrm>
          </p:grpSpPr>
          <p:sp>
            <p:nvSpPr>
              <p:cNvPr id="54" name="텍스트 개체 틀 3"/>
              <p:cNvSpPr txBox="1">
                <a:spLocks/>
              </p:cNvSpPr>
              <p:nvPr/>
            </p:nvSpPr>
            <p:spPr>
              <a:xfrm>
                <a:off x="58067" y="1362797"/>
                <a:ext cx="1341502" cy="232850"/>
              </a:xfrm>
              <a:prstGeom prst="rect">
                <a:avLst/>
              </a:prstGeom>
            </p:spPr>
            <p:txBody>
              <a:bodyPr vert="horz" lIns="0" tIns="0" rIns="0" bIns="0" rtlCol="0" anchor="t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ko-KR" altLang="en-US" sz="1212" b="1" kern="1200" spc="-87" baseline="0" dirty="0" smtClean="0">
                    <a:solidFill>
                      <a:srgbClr val="0B55B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+mj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 dirty="0" smtClean="0">
                    <a:solidFill>
                      <a:srgbClr val="5D78AB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PART #3</a:t>
                </a:r>
                <a:endParaRPr lang="en-US" sz="1600" dirty="0">
                  <a:solidFill>
                    <a:srgbClr val="5D78A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5" name="텍스트 개체 틀 6"/>
              <p:cNvSpPr txBox="1">
                <a:spLocks/>
              </p:cNvSpPr>
              <p:nvPr/>
            </p:nvSpPr>
            <p:spPr>
              <a:xfrm>
                <a:off x="7070" y="1729670"/>
                <a:ext cx="2784998" cy="296510"/>
              </a:xfrm>
              <a:prstGeom prst="rect">
                <a:avLst/>
              </a:prstGeom>
            </p:spPr>
            <p:txBody>
              <a:bodyPr vert="horz" lIns="0" tIns="0" rIns="0" bIns="0" rtlCol="0" anchor="t">
                <a:noAutofit/>
              </a:bodyPr>
              <a:lstStyle>
                <a:lvl1pPr marL="387388" indent="-387388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lang="ko-KR" altLang="en-US" sz="1212" b="1" kern="1200" spc="-87" baseline="0" dirty="0" smtClean="0">
                    <a:solidFill>
                      <a:srgbClr val="0B55B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+mj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800" b="0" dirty="0" smtClean="0">
                    <a:solidFill>
                      <a:schemeClr val="tx1"/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rPr>
                  <a:t> </a:t>
                </a:r>
                <a:r>
                  <a:rPr lang="ko-KR" altLang="en-US" sz="18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결과 해석 및 활용 방안</a:t>
                </a:r>
                <a:endParaRPr lang="en-US" altLang="en-US" sz="18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cxnSp>
          <p:nvCxnSpPr>
            <p:cNvPr id="35" name="직선 연결선 34"/>
            <p:cNvCxnSpPr/>
            <p:nvPr/>
          </p:nvCxnSpPr>
          <p:spPr>
            <a:xfrm flipH="1" flipV="1">
              <a:off x="7224961" y="1938048"/>
              <a:ext cx="832407" cy="152"/>
            </a:xfrm>
            <a:prstGeom prst="line">
              <a:avLst/>
            </a:prstGeom>
            <a:ln w="19050">
              <a:solidFill>
                <a:srgbClr val="5D78AB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텍스트 개체 틀 6"/>
          <p:cNvSpPr txBox="1">
            <a:spLocks/>
          </p:cNvSpPr>
          <p:nvPr/>
        </p:nvSpPr>
        <p:spPr>
          <a:xfrm>
            <a:off x="8716526" y="2582848"/>
            <a:ext cx="1676863" cy="26793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387388" indent="-387388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ko-KR" altLang="en-US" sz="1212" b="1" kern="1200" spc="-87" baseline="0" dirty="0" smtClean="0">
                <a:solidFill>
                  <a:srgbClr val="0B55B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0" dirty="0" smtClean="0">
                <a:solidFill>
                  <a:srgbClr val="5D78AB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01</a:t>
            </a:r>
            <a:r>
              <a:rPr lang="en-US" altLang="ko-KR" sz="1600" b="0" dirty="0" smtClean="0">
                <a:solidFill>
                  <a:srgbClr val="2A4E92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  </a:t>
            </a:r>
            <a:r>
              <a:rPr lang="ko-KR" altLang="en-US" sz="1600" b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 해석</a:t>
            </a:r>
            <a:endParaRPr lang="en-US" altLang="en-US" sz="1600" b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텍스트 개체 틀 6"/>
          <p:cNvSpPr txBox="1">
            <a:spLocks/>
          </p:cNvSpPr>
          <p:nvPr/>
        </p:nvSpPr>
        <p:spPr>
          <a:xfrm>
            <a:off x="8716526" y="2950612"/>
            <a:ext cx="1274158" cy="26793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447485" indent="-447485" algn="l" defTabSz="1193292" rtl="0" eaLnBrk="1" latinLnBrk="1" hangingPunct="1">
              <a:spcBef>
                <a:spcPct val="20000"/>
              </a:spcBef>
              <a:buFontTx/>
              <a:buNone/>
              <a:defRPr lang="ko-KR" altLang="en-US" sz="1400" b="1" kern="1200" spc="-100" baseline="0" dirty="0" smtClean="0">
                <a:solidFill>
                  <a:srgbClr val="0B55B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  <a:lvl2pPr marL="969550" indent="-372904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5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61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7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53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9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45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91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0" dirty="0" smtClean="0">
                <a:solidFill>
                  <a:srgbClr val="5D78AB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02</a:t>
            </a:r>
            <a:r>
              <a:rPr lang="en-US" altLang="ko-KR" sz="1600" b="0" dirty="0" smtClean="0">
                <a:solidFill>
                  <a:srgbClr val="2A4E92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  </a:t>
            </a:r>
            <a:r>
              <a:rPr lang="ko-KR" altLang="en-US" sz="1600" b="0" spc="-87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방안</a:t>
            </a:r>
            <a:endParaRPr lang="en-US" altLang="en-US" sz="1600" b="0" spc="-87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71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443913" y="72151"/>
            <a:ext cx="3750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01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예측 모델 소개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최적값 찾기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03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추가 모델링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741450" y="2090893"/>
            <a:ext cx="48686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/>
            <a:r>
              <a:rPr lang="en-US" altLang="ko-KR" sz="8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GBM</a:t>
            </a:r>
            <a:r>
              <a:rPr lang="ko-KR" altLang="en-US" sz="8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개념을 계승한 알고리즘으로 동일한 </a:t>
            </a:r>
            <a:r>
              <a:rPr lang="en-US" altLang="ko-KR" sz="8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Gradient boosting algorithm</a:t>
            </a:r>
            <a:r>
              <a:rPr lang="ko-KR" altLang="en-US" sz="8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사용</a:t>
            </a:r>
            <a:r>
              <a:rPr lang="en-US" altLang="ko-KR" sz="8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8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8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GBM</a:t>
            </a:r>
            <a:r>
              <a:rPr lang="ko-KR" altLang="en-US" sz="8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비해  더 정규화된 모델링을 사용함</a:t>
            </a:r>
            <a:r>
              <a:rPr lang="en-US" altLang="ko-KR" sz="8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765728" y="1997869"/>
            <a:ext cx="484436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5728" y="5037635"/>
            <a:ext cx="484436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954054" y="1910533"/>
            <a:ext cx="1030556" cy="174673"/>
          </a:xfrm>
          <a:prstGeom prst="rect">
            <a:avLst/>
          </a:prstGeom>
          <a:pattFill prst="pct40">
            <a:fgClr>
              <a:schemeClr val="tx1">
                <a:lumMod val="85000"/>
                <a:lumOff val="15000"/>
              </a:schemeClr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What is XGB? </a:t>
            </a:r>
            <a:endParaRPr lang="en-US" altLang="ko-KR" sz="1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995994" y="1910533"/>
            <a:ext cx="0" cy="420194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737308" y="5534196"/>
            <a:ext cx="48686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GBM</a:t>
            </a:r>
            <a:r>
              <a:rPr lang="ko-KR" altLang="en-US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비해 다른 점은 더 정규화된 모델 링을 통해 </a:t>
            </a:r>
            <a:r>
              <a:rPr lang="ko-KR" altLang="en-US" sz="800" b="1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과적합</a:t>
            </a:r>
            <a:r>
              <a:rPr lang="en-US" altLang="ko-KR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(over-fitting)</a:t>
            </a:r>
            <a:r>
              <a:rPr lang="ko-KR" altLang="en-US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줄여 더 좋은 성능을 기대할 수 있다는 점과 메모리 최적화를 통해 더 빠른 연산 속도를 보인다는 점이다</a:t>
            </a:r>
            <a:r>
              <a:rPr lang="en-US" altLang="ko-KR" sz="8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8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>
            <a:off x="761586" y="5441172"/>
            <a:ext cx="484436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949912" y="5353836"/>
            <a:ext cx="1030556" cy="174673"/>
          </a:xfrm>
          <a:prstGeom prst="rect">
            <a:avLst/>
          </a:prstGeom>
          <a:pattFill prst="pct40">
            <a:fgClr>
              <a:schemeClr val="tx1">
                <a:lumMod val="85000"/>
                <a:lumOff val="15000"/>
              </a:schemeClr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0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</a:t>
            </a:r>
            <a:r>
              <a:rPr lang="en-US" altLang="ko-KR" sz="1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hy XGB? </a:t>
            </a:r>
            <a:endParaRPr lang="en-US" altLang="ko-KR" sz="1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264005" y="2311840"/>
            <a:ext cx="5218253" cy="34301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altLang="ko-KR" sz="16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6264004" y="2019453"/>
            <a:ext cx="5218254" cy="29238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altLang="ko-KR" sz="16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Hyper Parameter in XGB</a:t>
            </a:r>
            <a:endParaRPr lang="en-US" altLang="ko-KR" sz="16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761586" y="5936472"/>
            <a:ext cx="484436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747941" y="2429447"/>
                <a:ext cx="335758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GBM	: </a:t>
                </a:r>
                <a14:m>
                  <m:oMath xmlns:m="http://schemas.openxmlformats.org/officeDocument/2006/math">
                    <m:r>
                      <a:rPr lang="en-US" altLang="ko-KR" sz="1400" b="1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𝑂𝑏𝑗</m:t>
                    </m:r>
                    <m:d>
                      <m:dPr>
                        <m:ctrlPr>
                          <a:rPr lang="en-US" altLang="ko-KR" sz="1400" b="1" i="1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prstClr val="black"/>
                            </a:solidFill>
                            <a:latin typeface="Cambria Math"/>
                            <a:ea typeface="나눔바른고딕" panose="020B0603020101020101" pitchFamily="50" charset="-127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ko-KR" sz="1400" b="1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prstClr val="black"/>
                            </a:solidFill>
                            <a:latin typeface="Cambria Math"/>
                            <a:ea typeface="나눔바른고딕" panose="020B0603020101020101" pitchFamily="50" charset="-127"/>
                          </a:rPr>
                          <m:t>Θ</m:t>
                        </m:r>
                      </m:e>
                    </m:d>
                    <m:r>
                      <a:rPr lang="en-US" altLang="ko-KR" sz="1400" b="1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=</m:t>
                    </m:r>
                    <m:r>
                      <a:rPr lang="en-US" altLang="ko-KR" sz="1400" b="1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𝐿</m:t>
                    </m:r>
                    <m:d>
                      <m:dPr>
                        <m:ctrlPr>
                          <a:rPr lang="en-US" altLang="ko-KR" sz="1400" b="1" i="1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prstClr val="black"/>
                            </a:solidFill>
                            <a:latin typeface="Cambria Math"/>
                            <a:ea typeface="나눔바른고딕" panose="020B0603020101020101" pitchFamily="50" charset="-127"/>
                          </a:rPr>
                        </m:ctrlPr>
                      </m:dPr>
                      <m:e>
                        <m:r>
                          <a:rPr lang="ko-KR" altLang="en-US" sz="1400" b="1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prstClr val="black"/>
                            </a:solidFill>
                            <a:latin typeface="Cambria Math"/>
                            <a:ea typeface="나눔바른고딕" panose="020B0603020101020101" pitchFamily="50" charset="-127"/>
                          </a:rPr>
                          <m:t>𝜃</m:t>
                        </m:r>
                      </m:e>
                    </m:d>
                    <m:r>
                      <a:rPr lang="en-US" altLang="ko-KR" sz="1400" b="1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+</m:t>
                    </m:r>
                    <m:r>
                      <m:rPr>
                        <m:sty m:val="p"/>
                      </m:rPr>
                      <a:rPr lang="el-GR" altLang="ko-KR" sz="1400" b="1" smtClean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Ω</m:t>
                    </m:r>
                    <m:r>
                      <a:rPr lang="en-US" altLang="ko-KR" sz="1400" b="1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(</m:t>
                    </m:r>
                    <m:r>
                      <m:rPr>
                        <m:sty m:val="p"/>
                      </m:rPr>
                      <a:rPr lang="el-GR" altLang="ko-KR" sz="1400" b="1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Θ</m:t>
                    </m:r>
                    <m:r>
                      <a:rPr lang="en-US" altLang="ko-KR" sz="1400" b="1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)</m:t>
                    </m:r>
                  </m:oMath>
                </a14:m>
                <a:endParaRPr lang="en-US" altLang="ko-KR" sz="1400" b="1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400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XGB	: </a:t>
                </a:r>
                <a14:m>
                  <m:oMath xmlns:m="http://schemas.openxmlformats.org/officeDocument/2006/math">
                    <m:r>
                      <a:rPr lang="en-US" altLang="ko-KR" sz="1400" b="1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𝑂𝑏𝑗</m:t>
                    </m:r>
                    <m:d>
                      <m:dPr>
                        <m:ctrlPr>
                          <a:rPr lang="en-US" altLang="ko-KR" sz="1400" b="1" i="1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prstClr val="black"/>
                            </a:solidFill>
                            <a:latin typeface="Cambria Math"/>
                            <a:ea typeface="나눔바른고딕" panose="020B0603020101020101" pitchFamily="50" charset="-127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ko-KR" sz="1400" b="1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prstClr val="black"/>
                            </a:solidFill>
                            <a:latin typeface="Cambria Math"/>
                            <a:ea typeface="나눔바른고딕" panose="020B0603020101020101" pitchFamily="50" charset="-127"/>
                          </a:rPr>
                          <m:t>Θ</m:t>
                        </m:r>
                      </m:e>
                    </m:d>
                    <m:r>
                      <a:rPr lang="en-US" altLang="ko-KR" sz="1400" b="1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=</m:t>
                    </m:r>
                    <m:r>
                      <a:rPr lang="en-US" altLang="ko-KR" sz="1400" b="1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𝐿</m:t>
                    </m:r>
                    <m:d>
                      <m:dPr>
                        <m:ctrlPr>
                          <a:rPr lang="en-US" altLang="ko-KR" sz="1400" b="1" i="1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prstClr val="black"/>
                            </a:solidFill>
                            <a:latin typeface="Cambria Math"/>
                            <a:ea typeface="나눔바른고딕" panose="020B0603020101020101" pitchFamily="50" charset="-127"/>
                          </a:rPr>
                        </m:ctrlPr>
                      </m:dPr>
                      <m:e>
                        <m:r>
                          <a:rPr lang="ko-KR" altLang="en-US" sz="1400" b="1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prstClr val="black"/>
                            </a:solidFill>
                            <a:latin typeface="Cambria Math"/>
                            <a:ea typeface="나눔바른고딕" panose="020B0603020101020101" pitchFamily="50" charset="-127"/>
                          </a:rPr>
                          <m:t>𝜃</m:t>
                        </m:r>
                      </m:e>
                    </m:d>
                    <m:r>
                      <a:rPr lang="en-US" altLang="ko-KR" sz="1400" b="1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+</m:t>
                    </m:r>
                    <m:r>
                      <m:rPr>
                        <m:sty m:val="p"/>
                      </m:rPr>
                      <a:rPr lang="el-GR" altLang="ko-KR" sz="1400" b="1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Ω</m:t>
                    </m:r>
                    <m:r>
                      <a:rPr lang="en-US" altLang="ko-KR" sz="1400" b="1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(</m:t>
                    </m:r>
                    <m:r>
                      <m:rPr>
                        <m:sty m:val="p"/>
                      </m:rPr>
                      <a:rPr lang="el-GR" altLang="ko-KR" sz="1400" b="1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Θ</m:t>
                    </m:r>
                    <m:r>
                      <a:rPr lang="en-US" altLang="ko-KR" sz="1400" b="1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)</m:t>
                    </m:r>
                  </m:oMath>
                </a14:m>
                <a:endParaRPr lang="ko-KR" altLang="en-US" sz="1400" b="1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600" b="1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1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L</m:t>
                    </m:r>
                  </m:oMath>
                </a14:m>
                <a:r>
                  <a:rPr lang="en-US" altLang="ko-KR" sz="14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: loss function,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1400" b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Ω</m:t>
                    </m:r>
                  </m:oMath>
                </a14:m>
                <a:r>
                  <a:rPr lang="en-US" altLang="ko-KR" sz="14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: regularization </a:t>
                </a:r>
                <a:r>
                  <a:rPr lang="en-US" altLang="ko-KR" sz="14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term</a:t>
                </a: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941" y="2429447"/>
                <a:ext cx="3357586" cy="830997"/>
              </a:xfrm>
              <a:prstGeom prst="rect">
                <a:avLst/>
              </a:prstGeom>
              <a:blipFill rotWithShape="1">
                <a:blip r:embed="rId3"/>
                <a:stretch>
                  <a:fillRect l="-545" t="-735" b="-66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직사각형 28"/>
              <p:cNvSpPr/>
              <p:nvPr/>
            </p:nvSpPr>
            <p:spPr>
              <a:xfrm>
                <a:off x="4176048" y="2955632"/>
                <a:ext cx="119922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90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Ω</m:t>
                    </m:r>
                  </m:oMath>
                </a14:m>
                <a:r>
                  <a:rPr lang="en-US" altLang="ko-KR" sz="9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(</a:t>
                </a:r>
                <a:r>
                  <a:rPr lang="en-US" altLang="ko-KR" sz="9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regularization term) </a:t>
                </a:r>
                <a:r>
                  <a:rPr lang="en-US" altLang="ko-KR" sz="900" dirty="0"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:</a:t>
                </a:r>
                <a:endParaRPr lang="en-US" altLang="ko-KR" sz="1000" dirty="0"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</mc:Choice>
        <mc:Fallback>
          <p:sp>
            <p:nvSpPr>
              <p:cNvPr id="29" name="직사각형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048" y="2955632"/>
                <a:ext cx="1199228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/>
          <p:cNvSpPr/>
          <p:nvPr/>
        </p:nvSpPr>
        <p:spPr>
          <a:xfrm>
            <a:off x="4234640" y="2955632"/>
            <a:ext cx="1331635" cy="1069213"/>
          </a:xfrm>
          <a:prstGeom prst="rect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4267174" y="3324964"/>
                <a:ext cx="1266565" cy="452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ko-KR" sz="800" i="1" smtClean="0">
                          <a:latin typeface="Cambria Math"/>
                          <a:ea typeface="Cambria Math"/>
                        </a:rPr>
                        <m:t>Ω</m:t>
                      </m:r>
                      <m:d>
                        <m:dPr>
                          <m:ctrlPr>
                            <a:rPr lang="en-US" altLang="ko-KR" sz="8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ko-KR" sz="800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</m:e>
                      </m:d>
                      <m:r>
                        <a:rPr lang="en-US" altLang="ko-KR" sz="800" b="0" i="1" smtClean="0">
                          <a:latin typeface="Cambria Math"/>
                          <a:ea typeface="Cambria Math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altLang="ko-KR" sz="800" b="0" i="1" smtClean="0">
                          <a:latin typeface="Cambria Math"/>
                          <a:ea typeface="Cambria Math"/>
                        </a:rPr>
                        <m:t>Υ</m:t>
                      </m:r>
                      <m:r>
                        <a:rPr lang="en-US" altLang="ko-KR" sz="800" b="0" i="1" smtClean="0">
                          <a:latin typeface="Cambria Math"/>
                          <a:ea typeface="Cambria Math"/>
                        </a:rPr>
                        <m:t>𝑇</m:t>
                      </m:r>
                      <m:r>
                        <a:rPr lang="en-US" altLang="ko-KR" sz="800" b="0" i="1" smtClean="0"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en-US" altLang="ko-KR" sz="8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ko-KR" sz="8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8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ko-KR" altLang="en-US" sz="800" b="0" i="1" smtClean="0">
                          <a:latin typeface="Cambria Math"/>
                          <a:ea typeface="Cambria Math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ko-KR" altLang="en-US" sz="800" b="0" i="1" smtClean="0">
                              <a:latin typeface="Cambria Math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800" b="0" i="1" smtClean="0">
                              <a:latin typeface="Cambria Math"/>
                              <a:ea typeface="Cambria Math"/>
                            </a:rPr>
                            <m:t>𝑗</m:t>
                          </m:r>
                          <m:r>
                            <a:rPr lang="en-US" altLang="ko-KR" sz="800" b="0" i="1" smtClean="0">
                              <a:latin typeface="Cambria Math"/>
                              <a:ea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8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ko-KR" sz="800" b="0" i="1" smtClean="0">
                                  <a:latin typeface="Cambria Math"/>
                                  <a:ea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800" b="0" i="1" smtClean="0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sz="8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8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74" y="3324964"/>
                <a:ext cx="1266565" cy="452560"/>
              </a:xfrm>
              <a:prstGeom prst="rect">
                <a:avLst/>
              </a:prstGeom>
              <a:blipFill rotWithShape="1">
                <a:blip r:embed="rId5"/>
                <a:stretch>
                  <a:fillRect t="-78667" r="-39904" b="-12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4176048" y="3729528"/>
                <a:ext cx="13161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800" b="0" i="1" smtClean="0">
                        <a:latin typeface="Cambria Math"/>
                      </a:rPr>
                      <m:t>𝑤</m:t>
                    </m:r>
                    <m:r>
                      <a:rPr lang="en-US" altLang="ko-KR" sz="800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ko-KR" altLang="en-US" sz="800" b="0" dirty="0" smtClean="0"/>
                  <a:t> </a:t>
                </a:r>
                <a:r>
                  <a:rPr lang="en-US" altLang="ko-KR" sz="800" b="0" dirty="0" smtClean="0"/>
                  <a:t>leaves score</a:t>
                </a:r>
                <a:r>
                  <a:rPr lang="ko-KR" altLang="en-US" sz="800" dirty="0" smtClean="0"/>
                  <a:t>의</a:t>
                </a:r>
                <a:r>
                  <a:rPr lang="en-US" altLang="ko-KR" sz="800" dirty="0"/>
                  <a:t> </a:t>
                </a:r>
                <a:r>
                  <a:rPr lang="en-US" altLang="ko-KR" sz="800" dirty="0" smtClean="0"/>
                  <a:t>vector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800" b="0" i="1" smtClean="0">
                        <a:latin typeface="Cambria Math"/>
                      </a:rPr>
                      <m:t>𝑇</m:t>
                    </m:r>
                    <m:r>
                      <a:rPr lang="en-US" altLang="ko-KR" sz="800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ko-KR" altLang="en-US" sz="800" b="0" dirty="0" smtClean="0"/>
                  <a:t> </a:t>
                </a:r>
                <a:r>
                  <a:rPr lang="en-US" altLang="ko-KR" sz="800" dirty="0" smtClean="0"/>
                  <a:t>number of leaves</a:t>
                </a:r>
                <a:endParaRPr lang="ko-KR" altLang="en-US" sz="800" b="0" dirty="0" smtClean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048" y="3729528"/>
                <a:ext cx="1316194" cy="338554"/>
              </a:xfrm>
              <a:prstGeom prst="rect">
                <a:avLst/>
              </a:prstGeom>
              <a:blipFill rotWithShape="1">
                <a:blip r:embed="rId6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직사각형 9"/>
              <p:cNvSpPr/>
              <p:nvPr/>
            </p:nvSpPr>
            <p:spPr>
              <a:xfrm>
                <a:off x="6322061" y="2269151"/>
                <a:ext cx="6096000" cy="33547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0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ko-KR" sz="900" b="1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N_tree(T) : 		</a:t>
                </a:r>
                <a:r>
                  <a:rPr lang="ko-KR" altLang="en-US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생성되는 </a:t>
                </a:r>
                <a:r>
                  <a:rPr lang="ko-KR" altLang="en-US" sz="900" dirty="0" err="1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트리의</a:t>
                </a:r>
                <a:r>
                  <a:rPr lang="ko-KR" altLang="en-US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 수</a:t>
                </a:r>
                <a:endParaRPr lang="en-US" altLang="ko-KR" sz="90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  <a:p>
                <a:pPr lvl="0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ko-KR" sz="900" b="1" dirty="0" err="1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Max_depth</a:t>
                </a:r>
                <a:r>
                  <a:rPr lang="en-US" altLang="ko-KR" sz="900" b="1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 : 		</a:t>
                </a:r>
                <a:r>
                  <a:rPr lang="ko-KR" altLang="en-US" sz="900" dirty="0" err="1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트리의</a:t>
                </a:r>
                <a:r>
                  <a:rPr lang="ko-KR" altLang="en-US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 깊이</a:t>
                </a:r>
                <a:endParaRPr lang="en-US" altLang="ko-KR" sz="90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  <a:p>
                <a:pPr lvl="0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ko-KR" sz="900" b="1" dirty="0" err="1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min_child_weight</a:t>
                </a:r>
                <a:r>
                  <a:rPr lang="en-US" altLang="ko-KR" sz="900" b="1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: 	</a:t>
                </a:r>
                <a:r>
                  <a:rPr lang="ko-KR" altLang="en-US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샘플의 최소 </a:t>
                </a:r>
                <a:r>
                  <a:rPr lang="en-US" altLang="ko-KR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leaf </a:t>
                </a:r>
                <a:r>
                  <a:rPr lang="ko-KR" altLang="en-US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개수</a:t>
                </a:r>
                <a:endParaRPr lang="en-US" altLang="ko-KR" sz="90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  <a:p>
                <a:pPr lvl="0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ko-KR" sz="900" b="1" dirty="0" err="1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learn_rate</a:t>
                </a:r>
                <a:r>
                  <a:rPr lang="en-US" altLang="ko-KR" sz="900" b="1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ko-KR" altLang="en-US" sz="900" b="1" i="1">
                        <a:solidFill>
                          <a:prstClr val="black"/>
                        </a:solidFill>
                        <a:latin typeface="Cambria Math"/>
                      </a:rPr>
                      <m:t>𝝀</m:t>
                    </m:r>
                  </m:oMath>
                </a14:m>
                <a:r>
                  <a:rPr lang="en-US" altLang="ko-KR" sz="900" b="1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) : 		</a:t>
                </a:r>
                <a:r>
                  <a:rPr lang="ko-KR" altLang="en-US" sz="900" dirty="0" err="1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학습률</a:t>
                </a:r>
                <a:endParaRPr lang="en-US" altLang="ko-KR" sz="90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  <a:p>
                <a:pPr lvl="0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ko-KR" sz="900" b="1" dirty="0" err="1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col_sample_rate</a:t>
                </a:r>
                <a:r>
                  <a:rPr lang="en-US" altLang="ko-KR" sz="900" b="1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 : 	</a:t>
                </a:r>
                <a:r>
                  <a:rPr lang="ko-KR" altLang="en-US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열에서의 샘플 비율</a:t>
                </a:r>
                <a:endParaRPr lang="en-US" altLang="ko-KR" sz="90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  <a:p>
                <a:pPr lvl="0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ko-KR" sz="900" b="1" dirty="0" err="1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sample_rate</a:t>
                </a:r>
                <a:r>
                  <a:rPr lang="en-US" altLang="ko-KR" sz="900" b="1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 :		</a:t>
                </a:r>
                <a:r>
                  <a:rPr lang="ko-KR" altLang="en-US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트리 당 열에서의 샘플 비율</a:t>
                </a:r>
                <a:endParaRPr lang="en-US" altLang="ko-KR" sz="90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  <a:p>
                <a:pPr lvl="0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ko-KR" sz="900" b="1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distribution :		</a:t>
                </a:r>
                <a:r>
                  <a:rPr lang="en-US" altLang="ko-KR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gradient boosting</a:t>
                </a:r>
                <a:r>
                  <a:rPr lang="ko-KR" altLang="en-US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의 기대 손실을 최소화하는 </a:t>
                </a:r>
                <a:r>
                  <a:rPr lang="ko-KR" altLang="en-US" sz="90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알고리즘</a:t>
                </a:r>
                <a:endParaRPr lang="en-US" altLang="ko-KR" sz="90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  <a:p>
                <a:pPr lvl="0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ko-KR" sz="900" b="1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lambda</a:t>
                </a:r>
                <a:r>
                  <a:rPr lang="en-US" altLang="ko-KR" sz="90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 : 		L2 regularization </a:t>
                </a:r>
                <a:r>
                  <a:rPr lang="ko-KR" altLang="en-US" sz="90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으로 </a:t>
                </a:r>
                <a:r>
                  <a:rPr lang="ko-KR" altLang="en-US" sz="900" dirty="0" err="1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과적합을</a:t>
                </a:r>
                <a:r>
                  <a:rPr lang="ko-KR" altLang="en-US" sz="90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 줄이기 위해 사용</a:t>
                </a:r>
                <a:endParaRPr lang="en-US" altLang="ko-KR" sz="90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  <a:p>
                <a:pPr lvl="0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ko-KR" sz="900" b="1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alpha</a:t>
                </a:r>
                <a:r>
                  <a:rPr lang="en-US" altLang="ko-KR" sz="90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 :		L1 regularization </a:t>
                </a:r>
                <a:r>
                  <a:rPr lang="ko-KR" altLang="en-US" sz="90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으로 높은 차원에서 계산 양을 감소시킴</a:t>
                </a:r>
                <a:endParaRPr lang="en-US" altLang="ko-KR" sz="90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  <a:p>
                <a:pPr lvl="0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ko-KR" sz="900" b="1" dirty="0" err="1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stopping_rounds</a:t>
                </a:r>
                <a:r>
                  <a:rPr lang="en-US" altLang="ko-KR" sz="900" b="1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, </a:t>
                </a:r>
                <a:r>
                  <a:rPr lang="en-US" altLang="ko-KR" sz="900" b="1" dirty="0" err="1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stopping_tolerance,stopping_metric</a:t>
                </a:r>
                <a:r>
                  <a:rPr lang="en-US" altLang="ko-KR" sz="900" b="1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 :</a:t>
                </a:r>
              </a:p>
              <a:p>
                <a:pPr lvl="0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ko-KR" sz="900" b="1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		</a:t>
                </a:r>
                <a:r>
                  <a:rPr lang="en-US" altLang="ko-KR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stopping rounds</a:t>
                </a:r>
                <a:r>
                  <a:rPr lang="ko-KR" altLang="en-US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의</a:t>
                </a:r>
                <a:r>
                  <a:rPr lang="en-US" altLang="ko-KR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 </a:t>
                </a:r>
                <a:r>
                  <a:rPr lang="ko-KR" altLang="en-US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이동 평균이 </a:t>
                </a:r>
                <a:r>
                  <a:rPr lang="en-US" altLang="ko-KR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stopping metric</a:t>
                </a:r>
                <a:r>
                  <a:rPr lang="ko-KR" altLang="en-US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의 </a:t>
                </a:r>
                <a:r>
                  <a:rPr lang="en-US" altLang="ko-KR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			</a:t>
                </a:r>
                <a:r>
                  <a:rPr lang="en-US" altLang="ko-KR" sz="90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	stopping </a:t>
                </a:r>
                <a:r>
                  <a:rPr lang="en-US" altLang="ko-KR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tolerance</a:t>
                </a:r>
                <a:r>
                  <a:rPr lang="ko-KR" altLang="en-US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보다 크지 않은 경우 </a:t>
                </a:r>
                <a:r>
                  <a:rPr lang="en-US" altLang="ko-KR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stop</a:t>
                </a:r>
                <a:r>
                  <a:rPr lang="ko-KR" altLang="en-US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한다</a:t>
                </a:r>
                <a:endParaRPr lang="en-US" altLang="ko-KR" sz="90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</mc:Choice>
        <mc:Fallback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061" y="2269151"/>
                <a:ext cx="6096000" cy="33547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29" y="3260444"/>
            <a:ext cx="3309998" cy="170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2" name="그룹 31"/>
          <p:cNvGrpSpPr/>
          <p:nvPr/>
        </p:nvGrpSpPr>
        <p:grpSpPr>
          <a:xfrm>
            <a:off x="176062" y="166196"/>
            <a:ext cx="3672005" cy="400110"/>
            <a:chOff x="176062" y="166196"/>
            <a:chExt cx="3672005" cy="400110"/>
          </a:xfrm>
        </p:grpSpPr>
        <p:sp>
          <p:nvSpPr>
            <p:cNvPr id="36" name="직사각형 35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36062" y="166196"/>
              <a:ext cx="33120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모델 분석 프로세스</a:t>
              </a: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XGB(</a:t>
            </a:r>
            <a:r>
              <a:rPr lang="en-US" altLang="ko-KR" sz="2000" b="1" spc="6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eXtreme</a:t>
            </a:r>
            <a:r>
              <a:rPr lang="en-US" altLang="ko-KR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Gradient Boosting) </a:t>
            </a:r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모델</a:t>
            </a:r>
            <a:endParaRPr lang="ko-KR" altLang="en-US" sz="2000" b="1" spc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969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직사각형 118"/>
          <p:cNvSpPr/>
          <p:nvPr/>
        </p:nvSpPr>
        <p:spPr>
          <a:xfrm>
            <a:off x="5639759" y="1740118"/>
            <a:ext cx="6124575" cy="4005955"/>
          </a:xfrm>
          <a:prstGeom prst="rect">
            <a:avLst/>
          </a:prstGeom>
          <a:solidFill>
            <a:srgbClr val="F2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altLang="ko-KR" sz="16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629883" y="1740118"/>
            <a:ext cx="4763709" cy="4005955"/>
          </a:xfrm>
          <a:prstGeom prst="rect">
            <a:avLst/>
          </a:prstGeom>
          <a:solidFill>
            <a:srgbClr val="F2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altLang="ko-KR" sz="16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43913" y="72151"/>
            <a:ext cx="3750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01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예측 모델 소개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최적값 찾기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03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추가 모델링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5919964" y="1785057"/>
            <a:ext cx="8102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XGB</a:t>
            </a:r>
            <a:endParaRPr lang="ko-KR" altLang="en-US" sz="16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007130" y="2501578"/>
            <a:ext cx="1098761" cy="125629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2000" dirty="0" smtClean="0">
              <a:solidFill>
                <a:srgbClr val="3A383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7448479" y="2497798"/>
            <a:ext cx="1098761" cy="125629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2000" dirty="0" smtClean="0">
              <a:solidFill>
                <a:srgbClr val="3A383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8897963" y="2479494"/>
            <a:ext cx="1098761" cy="125629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2000" dirty="0" smtClean="0">
              <a:solidFill>
                <a:srgbClr val="3A383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029184" y="2144271"/>
            <a:ext cx="103586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spc="6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N_tree</a:t>
            </a:r>
            <a:endParaRPr lang="ko-KR" altLang="en-US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231463" y="2144270"/>
            <a:ext cx="15327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spc="6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Max_depth</a:t>
            </a:r>
            <a:endParaRPr lang="ko-KR" altLang="en-US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730640" y="2087119"/>
            <a:ext cx="14334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spc="6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Min_child</a:t>
            </a:r>
            <a:endParaRPr lang="en-US" altLang="ko-KR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en-US" altLang="ko-KR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weight</a:t>
            </a:r>
            <a:endParaRPr lang="ko-KR" altLang="en-US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5997733" y="4311334"/>
            <a:ext cx="1098761" cy="1256295"/>
            <a:chOff x="1597505" y="3046019"/>
            <a:chExt cx="1098761" cy="1256295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1597505" y="3046019"/>
              <a:ext cx="1098761" cy="1256295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ko-KR" altLang="en-US" sz="2000" dirty="0" smtClean="0">
                <a:solidFill>
                  <a:srgbClr val="3A3838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1786220" y="3819893"/>
              <a:ext cx="749906" cy="272415"/>
            </a:xfrm>
            <a:prstGeom prst="roundRect">
              <a:avLst/>
            </a:prstGeom>
            <a:solidFill>
              <a:sysClr val="window" lastClr="FFFFFF"/>
            </a:solidFill>
            <a:ln w="22225" cap="flat" cmpd="sng" algn="ctr">
              <a:solidFill>
                <a:srgbClr val="D94E4E"/>
              </a:solidFill>
              <a:prstDash val="solid"/>
              <a:miter lim="800000"/>
            </a:ln>
            <a:effectLst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altLang="ko-KR" sz="1000" b="1" spc="300" noProof="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0.7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1795618" y="3244150"/>
              <a:ext cx="749906" cy="272415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altLang="ko-KR" sz="10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0.5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5734230" y="3850841"/>
            <a:ext cx="16257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spc="6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Col_sample</a:t>
            </a:r>
            <a:endParaRPr lang="en-US" altLang="ko-KR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en-US" altLang="ko-KR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rate</a:t>
            </a:r>
            <a:endParaRPr lang="ko-KR" altLang="en-US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119638" y="3912396"/>
            <a:ext cx="17700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spc="6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Sample_rate</a:t>
            </a:r>
            <a:endParaRPr lang="ko-KR" altLang="en-US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7448478" y="4311334"/>
            <a:ext cx="1098761" cy="1256295"/>
            <a:chOff x="1597505" y="3046019"/>
            <a:chExt cx="1098761" cy="1256295"/>
          </a:xfrm>
        </p:grpSpPr>
        <p:sp>
          <p:nvSpPr>
            <p:cNvPr id="46" name="모서리가 둥근 직사각형 45"/>
            <p:cNvSpPr/>
            <p:nvPr/>
          </p:nvSpPr>
          <p:spPr>
            <a:xfrm>
              <a:off x="1597505" y="3046019"/>
              <a:ext cx="1098761" cy="1256295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ko-KR" altLang="en-US" sz="2000" dirty="0" smtClean="0">
                <a:solidFill>
                  <a:srgbClr val="3A3838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1771932" y="3818904"/>
              <a:ext cx="749906" cy="272415"/>
            </a:xfrm>
            <a:prstGeom prst="roundRect">
              <a:avLst/>
            </a:prstGeom>
            <a:solidFill>
              <a:sysClr val="window" lastClr="FFFFFF"/>
            </a:solidFill>
            <a:ln w="22225" cap="flat" cmpd="sng" algn="ctr">
              <a:solidFill>
                <a:srgbClr val="D94E4E"/>
              </a:solidFill>
              <a:prstDash val="solid"/>
              <a:miter lim="800000"/>
            </a:ln>
            <a:effectLst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altLang="ko-KR" sz="1000" b="1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0.7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48" name="모서리가 둥근 직사각형 47"/>
            <p:cNvSpPr/>
            <p:nvPr/>
          </p:nvSpPr>
          <p:spPr>
            <a:xfrm>
              <a:off x="1771932" y="3244150"/>
              <a:ext cx="749906" cy="272415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altLang="ko-KR" sz="10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0.5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sp>
        <p:nvSpPr>
          <p:cNvPr id="51" name="직사각형 50"/>
          <p:cNvSpPr/>
          <p:nvPr/>
        </p:nvSpPr>
        <p:spPr>
          <a:xfrm>
            <a:off x="8875825" y="3898108"/>
            <a:ext cx="1319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Learning</a:t>
            </a:r>
          </a:p>
          <a:p>
            <a:pPr algn="ctr"/>
            <a:r>
              <a:rPr lang="en-US" altLang="ko-KR" sz="1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rate</a:t>
            </a:r>
            <a:endParaRPr lang="ko-KR" altLang="en-US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8926255" y="4297046"/>
            <a:ext cx="1098761" cy="125629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2000" dirty="0" smtClean="0">
              <a:solidFill>
                <a:srgbClr val="3A383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10307707" y="2474726"/>
            <a:ext cx="1098761" cy="125629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2000" dirty="0" smtClean="0">
              <a:solidFill>
                <a:srgbClr val="3A383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0017758" y="2082351"/>
            <a:ext cx="16786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spc="6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Reg_lambda</a:t>
            </a:r>
            <a:endParaRPr lang="ko-KR" altLang="en-US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0143777" y="3893340"/>
            <a:ext cx="15937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spc="6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Reg_alpha</a:t>
            </a:r>
            <a:r>
              <a:rPr lang="en-US" altLang="ko-KR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endParaRPr lang="ko-KR" altLang="en-US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10335999" y="4292278"/>
            <a:ext cx="1098761" cy="125629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2000" dirty="0" smtClean="0">
              <a:solidFill>
                <a:srgbClr val="3A383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6186448" y="3003746"/>
            <a:ext cx="749906" cy="272415"/>
          </a:xfrm>
          <a:prstGeom prst="roundRect">
            <a:avLst/>
          </a:prstGeom>
          <a:solidFill>
            <a:sysClr val="window" lastClr="FFFFFF"/>
          </a:solidFill>
          <a:ln w="22225" cap="flat" cmpd="sng" algn="ctr">
            <a:solidFill>
              <a:srgbClr val="D94E4E"/>
            </a:solidFill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150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6195846" y="3350671"/>
            <a:ext cx="749906" cy="27241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200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6186448" y="2621072"/>
            <a:ext cx="749906" cy="27241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</a:t>
            </a:r>
            <a:endParaRPr kumimoji="0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7629703" y="3001326"/>
            <a:ext cx="749906" cy="272415"/>
          </a:xfrm>
          <a:prstGeom prst="roundRect">
            <a:avLst/>
          </a:prstGeom>
          <a:solidFill>
            <a:sysClr val="window" lastClr="FFFFFF"/>
          </a:solidFill>
          <a:ln w="22225" cap="flat" cmpd="sng" algn="ctr">
            <a:solidFill>
              <a:srgbClr val="D94E4E"/>
            </a:solidFill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endParaRPr lang="ko-KR" altLang="en-US" sz="1000" kern="0" dirty="0">
              <a:solidFill>
                <a:srgbClr val="3A383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7629703" y="3431039"/>
            <a:ext cx="749906" cy="27241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16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7835379" y="3180293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</a:t>
            </a:r>
            <a:endParaRPr lang="ko-KR" altLang="en-US" sz="3200" dirty="0"/>
          </a:p>
        </p:txBody>
      </p:sp>
      <p:sp>
        <p:nvSpPr>
          <p:cNvPr id="66" name="직사각형 65"/>
          <p:cNvSpPr/>
          <p:nvPr/>
        </p:nvSpPr>
        <p:spPr>
          <a:xfrm>
            <a:off x="7835379" y="2733199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</a:t>
            </a:r>
            <a:endParaRPr lang="ko-KR" altLang="en-US" sz="3200" dirty="0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7629703" y="2567056"/>
            <a:ext cx="749906" cy="27241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9072791" y="3001326"/>
            <a:ext cx="749906" cy="272415"/>
          </a:xfrm>
          <a:prstGeom prst="roundRect">
            <a:avLst/>
          </a:prstGeom>
          <a:solidFill>
            <a:sysClr val="window" lastClr="FFFFFF"/>
          </a:solidFill>
          <a:ln w="22225" cap="flat" cmpd="sng" algn="ctr">
            <a:solidFill>
              <a:srgbClr val="D94E4E"/>
            </a:solidFill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endParaRPr lang="ko-KR" altLang="en-US" sz="1000" kern="0" dirty="0">
              <a:solidFill>
                <a:srgbClr val="3A383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9072791" y="3431039"/>
            <a:ext cx="749906" cy="27241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16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9278467" y="3180293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</a:t>
            </a:r>
            <a:endParaRPr lang="ko-KR" altLang="en-US" sz="3200" dirty="0"/>
          </a:p>
        </p:txBody>
      </p:sp>
      <p:sp>
        <p:nvSpPr>
          <p:cNvPr id="72" name="직사각형 71"/>
          <p:cNvSpPr/>
          <p:nvPr/>
        </p:nvSpPr>
        <p:spPr>
          <a:xfrm>
            <a:off x="9278467" y="2733199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</a:t>
            </a:r>
            <a:endParaRPr lang="ko-KR" altLang="en-US" sz="3200" dirty="0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9072791" y="2567056"/>
            <a:ext cx="749906" cy="27241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10482368" y="3027554"/>
            <a:ext cx="749906" cy="272415"/>
          </a:xfrm>
          <a:prstGeom prst="roundRect">
            <a:avLst/>
          </a:prstGeom>
          <a:solidFill>
            <a:sysClr val="window" lastClr="FFFFFF"/>
          </a:solidFill>
          <a:ln w="22225" cap="flat" cmpd="sng" algn="ctr">
            <a:solidFill>
              <a:srgbClr val="D94E4E"/>
            </a:solidFill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0.01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10491766" y="3374479"/>
            <a:ext cx="749906" cy="27241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0.02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10482368" y="2644880"/>
            <a:ext cx="749906" cy="27241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0.005</a:t>
            </a:r>
            <a:endParaRPr kumimoji="0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10482368" y="4798505"/>
            <a:ext cx="749906" cy="272415"/>
          </a:xfrm>
          <a:prstGeom prst="roundRect">
            <a:avLst/>
          </a:prstGeom>
          <a:solidFill>
            <a:sysClr val="window" lastClr="FFFFFF"/>
          </a:solidFill>
          <a:ln w="22225" cap="flat" cmpd="sng" algn="ctr">
            <a:solidFill>
              <a:srgbClr val="D94E4E"/>
            </a:solidFill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0.1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10491766" y="5159718"/>
            <a:ext cx="749906" cy="27241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0.02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10482368" y="4430119"/>
            <a:ext cx="749906" cy="27241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0.05</a:t>
            </a:r>
            <a:endParaRPr kumimoji="0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9105952" y="4793737"/>
            <a:ext cx="749906" cy="272415"/>
          </a:xfrm>
          <a:prstGeom prst="roundRect">
            <a:avLst/>
          </a:prstGeom>
          <a:solidFill>
            <a:sysClr val="window" lastClr="FFFFFF"/>
          </a:solidFill>
          <a:ln w="22225" cap="flat" cmpd="sng" algn="ctr">
            <a:solidFill>
              <a:srgbClr val="D94E4E"/>
            </a:solidFill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0.08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9115350" y="5154950"/>
            <a:ext cx="749906" cy="27241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0.1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>
            <a:off x="9105952" y="4425351"/>
            <a:ext cx="749906" cy="27241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0.05</a:t>
            </a:r>
            <a:endParaRPr kumimoji="0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752220" y="1783499"/>
            <a:ext cx="870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GBM</a:t>
            </a:r>
            <a:endParaRPr lang="ko-KR" altLang="en-US" sz="16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1017915" y="2474033"/>
            <a:ext cx="1098761" cy="125629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2000" dirty="0" smtClean="0">
              <a:solidFill>
                <a:srgbClr val="3A383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>
            <a:off x="2459264" y="2470253"/>
            <a:ext cx="1098761" cy="125629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2000" dirty="0" smtClean="0">
              <a:solidFill>
                <a:srgbClr val="3A383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3937324" y="2480525"/>
            <a:ext cx="1098761" cy="125629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2000" dirty="0" smtClean="0">
              <a:solidFill>
                <a:srgbClr val="3A383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1039968" y="2116726"/>
            <a:ext cx="1035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spc="6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N_tree</a:t>
            </a:r>
            <a:endParaRPr lang="ko-KR" altLang="en-US" sz="11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2307170" y="2116725"/>
            <a:ext cx="15327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spc="6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Max_depth</a:t>
            </a:r>
            <a:endParaRPr lang="ko-KR" altLang="en-US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3808121" y="2059574"/>
            <a:ext cx="14334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spc="6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Min_child</a:t>
            </a:r>
            <a:endParaRPr lang="en-US" altLang="ko-KR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en-US" altLang="ko-KR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weight</a:t>
            </a:r>
            <a:endParaRPr lang="ko-KR" altLang="en-US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2" name="모서리가 둥근 직사각형 91"/>
          <p:cNvSpPr/>
          <p:nvPr/>
        </p:nvSpPr>
        <p:spPr>
          <a:xfrm>
            <a:off x="1008518" y="4283789"/>
            <a:ext cx="1098761" cy="125629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2000" dirty="0" smtClean="0">
              <a:solidFill>
                <a:srgbClr val="3A383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745015" y="3823296"/>
            <a:ext cx="16257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spc="6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Col_sample</a:t>
            </a:r>
            <a:endParaRPr lang="en-US" altLang="ko-KR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en-US" altLang="ko-KR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rate</a:t>
            </a:r>
            <a:endParaRPr lang="ko-KR" altLang="en-US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2130423" y="3884851"/>
            <a:ext cx="17700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spc="6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Sample_rate</a:t>
            </a:r>
            <a:endParaRPr lang="ko-KR" altLang="en-US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2459263" y="4283789"/>
            <a:ext cx="1098761" cy="125629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2000" dirty="0" smtClean="0">
              <a:solidFill>
                <a:srgbClr val="3A383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3867286" y="3879735"/>
            <a:ext cx="1319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Learning</a:t>
            </a:r>
          </a:p>
          <a:p>
            <a:pPr algn="ctr"/>
            <a:r>
              <a:rPr lang="en-US" altLang="ko-KR" sz="1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rate</a:t>
            </a:r>
            <a:endParaRPr lang="ko-KR" altLang="en-US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3942489" y="4278673"/>
            <a:ext cx="1098761" cy="125629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2000" dirty="0" smtClean="0">
              <a:solidFill>
                <a:srgbClr val="3A383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98" name="모서리가 둥근 직사각형 97"/>
          <p:cNvSpPr/>
          <p:nvPr/>
        </p:nvSpPr>
        <p:spPr>
          <a:xfrm>
            <a:off x="1187595" y="2975454"/>
            <a:ext cx="749906" cy="272415"/>
          </a:xfrm>
          <a:prstGeom prst="roundRect">
            <a:avLst/>
          </a:prstGeom>
          <a:solidFill>
            <a:sysClr val="window" lastClr="FFFFFF"/>
          </a:solidFill>
          <a:ln w="22225" cap="flat" cmpd="sng" algn="ctr">
            <a:solidFill>
              <a:srgbClr val="D94E4E"/>
            </a:solidFill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1000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99" name="모서리가 둥근 직사각형 98"/>
          <p:cNvSpPr/>
          <p:nvPr/>
        </p:nvSpPr>
        <p:spPr>
          <a:xfrm>
            <a:off x="1196993" y="3322379"/>
            <a:ext cx="749906" cy="27241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1500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1187595" y="2592780"/>
            <a:ext cx="749906" cy="27241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500</a:t>
            </a:r>
            <a:endParaRPr kumimoji="0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2633690" y="2955775"/>
            <a:ext cx="749906" cy="272415"/>
          </a:xfrm>
          <a:prstGeom prst="roundRect">
            <a:avLst/>
          </a:prstGeom>
          <a:solidFill>
            <a:sysClr val="window" lastClr="FFFFFF"/>
          </a:solidFill>
          <a:ln w="22225" cap="flat" cmpd="sng" algn="ctr">
            <a:solidFill>
              <a:srgbClr val="D94E4E"/>
            </a:solidFill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endParaRPr lang="ko-KR" altLang="en-US" sz="1000" kern="0" dirty="0">
              <a:solidFill>
                <a:srgbClr val="3A383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2633690" y="3385488"/>
            <a:ext cx="749906" cy="27241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16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2839366" y="3134742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</a:t>
            </a:r>
            <a:endParaRPr lang="ko-KR" altLang="en-US" sz="3200" dirty="0"/>
          </a:p>
        </p:txBody>
      </p:sp>
      <p:sp>
        <p:nvSpPr>
          <p:cNvPr id="104" name="직사각형 103"/>
          <p:cNvSpPr/>
          <p:nvPr/>
        </p:nvSpPr>
        <p:spPr>
          <a:xfrm>
            <a:off x="2839366" y="268764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</a:t>
            </a:r>
            <a:endParaRPr lang="ko-KR" altLang="en-US" sz="3200" dirty="0"/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2633690" y="2521505"/>
            <a:ext cx="749906" cy="27241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4111750" y="2639680"/>
            <a:ext cx="749906" cy="272415"/>
          </a:xfrm>
          <a:prstGeom prst="roundRect">
            <a:avLst/>
          </a:prstGeom>
          <a:solidFill>
            <a:sysClr val="window" lastClr="FFFFFF"/>
          </a:solidFill>
          <a:ln w="22225" cap="flat" cmpd="sng" algn="ctr">
            <a:solidFill>
              <a:srgbClr val="D94E4E"/>
            </a:solidFill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10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4111750" y="3239096"/>
            <a:ext cx="749906" cy="27241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16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4317427" y="2906906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</a:t>
            </a:r>
            <a:endParaRPr lang="ko-KR" altLang="en-US" sz="3200" dirty="0"/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1195253" y="5017549"/>
            <a:ext cx="749906" cy="272415"/>
          </a:xfrm>
          <a:prstGeom prst="roundRect">
            <a:avLst/>
          </a:prstGeom>
          <a:solidFill>
            <a:sysClr val="window" lastClr="FFFFFF"/>
          </a:solidFill>
          <a:ln w="22225" cap="flat" cmpd="sng" algn="ctr">
            <a:solidFill>
              <a:srgbClr val="D94E4E"/>
            </a:solidFill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noProof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0.7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1195253" y="4455194"/>
            <a:ext cx="749906" cy="27241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0.5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2633690" y="5017548"/>
            <a:ext cx="749906" cy="272415"/>
          </a:xfrm>
          <a:prstGeom prst="roundRect">
            <a:avLst/>
          </a:prstGeom>
          <a:solidFill>
            <a:sysClr val="window" lastClr="FFFFFF"/>
          </a:solidFill>
          <a:ln w="22225" cap="flat" cmpd="sng" algn="ctr">
            <a:solidFill>
              <a:srgbClr val="D94E4E"/>
            </a:solidFill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noProof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0.7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2633690" y="4455193"/>
            <a:ext cx="749906" cy="27241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0.5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4116916" y="4775634"/>
            <a:ext cx="749906" cy="272415"/>
          </a:xfrm>
          <a:prstGeom prst="roundRect">
            <a:avLst/>
          </a:prstGeom>
          <a:solidFill>
            <a:sysClr val="window" lastClr="FFFFFF"/>
          </a:solidFill>
          <a:ln w="22225" cap="flat" cmpd="sng" algn="ctr">
            <a:solidFill>
              <a:srgbClr val="D94E4E"/>
            </a:solidFill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0.01</a:t>
            </a:r>
            <a:endParaRPr lang="ko-KR" altLang="en-US" sz="1000" kern="0" dirty="0">
              <a:solidFill>
                <a:srgbClr val="3A383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4116916" y="5205347"/>
            <a:ext cx="749906" cy="27241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noProof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0.02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4322592" y="4954601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</a:t>
            </a:r>
            <a:endParaRPr lang="ko-KR" altLang="en-US" sz="3200" dirty="0"/>
          </a:p>
        </p:txBody>
      </p:sp>
      <p:sp>
        <p:nvSpPr>
          <p:cNvPr id="116" name="직사각형 115"/>
          <p:cNvSpPr/>
          <p:nvPr/>
        </p:nvSpPr>
        <p:spPr>
          <a:xfrm>
            <a:off x="4322592" y="4507507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</a:t>
            </a:r>
            <a:endParaRPr lang="ko-KR" altLang="en-US" sz="3200" dirty="0"/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4116916" y="4341364"/>
            <a:ext cx="749906" cy="27241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noProof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0.005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pSp>
        <p:nvGrpSpPr>
          <p:cNvPr id="120" name="그룹 119"/>
          <p:cNvGrpSpPr/>
          <p:nvPr/>
        </p:nvGrpSpPr>
        <p:grpSpPr>
          <a:xfrm>
            <a:off x="176062" y="166196"/>
            <a:ext cx="3672005" cy="400110"/>
            <a:chOff x="176062" y="166196"/>
            <a:chExt cx="3672005" cy="400110"/>
          </a:xfrm>
        </p:grpSpPr>
        <p:sp>
          <p:nvSpPr>
            <p:cNvPr id="121" name="직사각형 120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36062" y="166196"/>
              <a:ext cx="33120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모델 분석 프로세스</a:t>
              </a:r>
            </a:p>
          </p:txBody>
        </p:sp>
      </p:grpSp>
      <p:sp>
        <p:nvSpPr>
          <p:cNvPr id="123" name="직사각형 122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데이터 맞는 </a:t>
            </a:r>
            <a:r>
              <a:rPr lang="en-US" altLang="ko-KR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Hyper-Parameter </a:t>
            </a:r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조절</a:t>
            </a:r>
            <a:endParaRPr lang="ko-KR" altLang="en-US" sz="2000" b="1" spc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10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443913" y="72151"/>
            <a:ext cx="3750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01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예측 모델 소개     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최적값 찾기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03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추가 모델링</a:t>
            </a: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610815" y="1996777"/>
            <a:ext cx="3694825" cy="3217764"/>
            <a:chOff x="812635" y="2469085"/>
            <a:chExt cx="3800134" cy="3248531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3" b="7534"/>
            <a:stretch/>
          </p:blipFill>
          <p:spPr bwMode="auto">
            <a:xfrm>
              <a:off x="1181967" y="2469085"/>
              <a:ext cx="3430802" cy="28788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직사각형 26"/>
            <p:cNvSpPr/>
            <p:nvPr/>
          </p:nvSpPr>
          <p:spPr>
            <a:xfrm>
              <a:off x="812635" y="3424519"/>
              <a:ext cx="375000" cy="1206522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pPr algn="ctr"/>
              <a:r>
                <a:rPr lang="en-US" altLang="ko-KR" sz="10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F-measure</a:t>
              </a:r>
              <a:endParaRPr lang="ko-KR" altLang="en-US" sz="10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953475" y="5447704"/>
              <a:ext cx="1887785" cy="269912"/>
            </a:xfrm>
            <a:prstGeom prst="rect">
              <a:avLst/>
            </a:prstGeom>
          </p:spPr>
          <p:txBody>
            <a:bodyPr vert="horz" wrap="none">
              <a:spAutoFit/>
            </a:bodyPr>
            <a:lstStyle/>
            <a:p>
              <a:pPr algn="ctr"/>
              <a:r>
                <a:rPr lang="en-US" altLang="ko-KR" sz="10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Threshold value</a:t>
              </a:r>
              <a:endParaRPr lang="ko-KR" altLang="en-US" sz="10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7" b="7642"/>
          <a:stretch/>
        </p:blipFill>
        <p:spPr bwMode="auto">
          <a:xfrm>
            <a:off x="4973297" y="1967750"/>
            <a:ext cx="3410857" cy="2880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5728499" y="4951397"/>
            <a:ext cx="1885945" cy="267356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Threshold value</a:t>
            </a:r>
            <a:endParaRPr lang="ko-KR" altLang="en-US" sz="10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642205" y="2943163"/>
            <a:ext cx="374634" cy="119509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pPr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F-measure</a:t>
            </a:r>
            <a:endParaRPr lang="ko-KR" altLang="en-US" sz="10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오른쪽 화살표 30"/>
          <p:cNvSpPr/>
          <p:nvPr/>
        </p:nvSpPr>
        <p:spPr>
          <a:xfrm>
            <a:off x="4305640" y="3490090"/>
            <a:ext cx="293017" cy="38656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5844156" y="2314433"/>
            <a:ext cx="0" cy="2351314"/>
          </a:xfrm>
          <a:prstGeom prst="line">
            <a:avLst/>
          </a:prstGeom>
          <a:ln w="28575">
            <a:solidFill>
              <a:srgbClr val="F96C6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830956" y="2314433"/>
            <a:ext cx="0" cy="2351314"/>
          </a:xfrm>
          <a:prstGeom prst="line">
            <a:avLst/>
          </a:prstGeom>
          <a:ln w="28575">
            <a:solidFill>
              <a:srgbClr val="F96C6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8630897" y="2304955"/>
            <a:ext cx="3043918" cy="18333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altLang="ko-KR" sz="16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744375" y="2315471"/>
            <a:ext cx="2803894" cy="1765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600"/>
              </a:spcBef>
            </a:pPr>
            <a:r>
              <a:rPr lang="en-US" altLang="ko-KR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Random seed </a:t>
            </a:r>
            <a:r>
              <a:rPr lang="ko-KR" altLang="en-US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값을 조절하면서 </a:t>
            </a:r>
            <a:r>
              <a:rPr lang="en-US" altLang="ko-KR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50</a:t>
            </a:r>
            <a:r>
              <a:rPr lang="ko-KR" altLang="en-US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회의 모델링을 시행하고 </a:t>
            </a:r>
            <a:r>
              <a:rPr lang="en-US" altLang="ko-KR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F-measure</a:t>
            </a:r>
            <a:r>
              <a:rPr lang="ko-KR" altLang="en-US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의 값이 최대가 되는 지점과 그래프의 기울기가 평평한</a:t>
            </a:r>
            <a:r>
              <a:rPr lang="en-US" altLang="ko-KR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(=Threshold</a:t>
            </a:r>
            <a:r>
              <a:rPr lang="ko-KR" altLang="en-US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의 변화에 </a:t>
            </a:r>
            <a:r>
              <a:rPr lang="en-US" altLang="ko-KR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F-measure</a:t>
            </a:r>
            <a:r>
              <a:rPr lang="ko-KR" altLang="en-US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가 민감하게 반응하지 않는</a:t>
            </a:r>
            <a:r>
              <a:rPr lang="en-US" altLang="ko-KR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) </a:t>
            </a:r>
            <a:r>
              <a:rPr lang="ko-KR" altLang="en-US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지점을 </a:t>
            </a:r>
            <a:r>
              <a:rPr lang="en-US" altLang="ko-KR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heuristic method</a:t>
            </a:r>
            <a:r>
              <a:rPr lang="ko-KR" altLang="en-US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를 통해 찾아냈다</a:t>
            </a:r>
            <a:r>
              <a:rPr lang="en-US" altLang="ko-KR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lvl="0">
              <a:lnSpc>
                <a:spcPct val="150000"/>
              </a:lnSpc>
              <a:spcBef>
                <a:spcPts val="600"/>
              </a:spcBef>
            </a:pPr>
            <a:r>
              <a:rPr lang="en-US" altLang="ko-KR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50</a:t>
            </a:r>
            <a:r>
              <a:rPr lang="ko-KR" altLang="en-US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회의 </a:t>
            </a:r>
            <a:r>
              <a:rPr lang="en-US" altLang="ko-KR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Threshold</a:t>
            </a:r>
            <a:r>
              <a:rPr lang="ko-KR" altLang="en-US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의</a:t>
            </a:r>
            <a:r>
              <a:rPr lang="en-US" altLang="ko-KR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 average</a:t>
            </a:r>
            <a:r>
              <a:rPr lang="ko-KR" altLang="en-US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를 구해서 다음과 같은 그래프를 만들고 최적의 </a:t>
            </a:r>
            <a:r>
              <a:rPr lang="en-US" altLang="ko-KR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Threshold</a:t>
            </a:r>
            <a:r>
              <a:rPr lang="ko-KR" altLang="en-US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를 정하였다</a:t>
            </a:r>
            <a:r>
              <a:rPr lang="en-US" altLang="ko-KR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endParaRPr lang="en-US" altLang="ko-KR" sz="100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721242" y="4723731"/>
            <a:ext cx="362857" cy="195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601598" y="4651233"/>
            <a:ext cx="486031" cy="338554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96C6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0.2</a:t>
            </a:r>
            <a:endParaRPr lang="ko-KR" altLang="en-US" sz="16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F96C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630897" y="4384888"/>
            <a:ext cx="3043918" cy="4541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800"/>
              </a:spcBef>
            </a:pPr>
            <a:r>
              <a:rPr lang="en-US" altLang="ko-KR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Optimal Threshold : </a:t>
            </a:r>
            <a:r>
              <a:rPr lang="en-US" altLang="ko-KR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96C6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0.2</a:t>
            </a:r>
            <a:endParaRPr lang="en-US" altLang="ko-KR" b="1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670233" y="5371057"/>
            <a:ext cx="207492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F-measure : </a:t>
            </a:r>
            <a:r>
              <a:rPr lang="en-US" altLang="ko-KR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0.36</a:t>
            </a:r>
          </a:p>
          <a:p>
            <a:pPr algn="r"/>
            <a:r>
              <a:rPr lang="en-US" altLang="ko-KR" sz="1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(0.5</a:t>
            </a:r>
            <a:r>
              <a:rPr lang="ko-KR" altLang="en-US" sz="1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기준</a:t>
            </a:r>
            <a:r>
              <a:rPr lang="en-US" altLang="ko-KR" sz="1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  <a:r>
              <a:rPr lang="en-US" altLang="ko-KR" sz="1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오른쪽 화살표 38"/>
          <p:cNvSpPr/>
          <p:nvPr/>
        </p:nvSpPr>
        <p:spPr>
          <a:xfrm>
            <a:off x="10689350" y="5434559"/>
            <a:ext cx="246740" cy="19374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0943121" y="5375792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96C61"/>
                </a:solidFill>
                <a:latin typeface="나눔바른고딕" pitchFamily="50" charset="-127"/>
                <a:ea typeface="나눔바른고딕" pitchFamily="50" charset="-127"/>
              </a:rPr>
              <a:t>0.46</a:t>
            </a:r>
            <a:endParaRPr lang="ko-KR" altLang="en-US" dirty="0">
              <a:solidFill>
                <a:srgbClr val="F96C61"/>
              </a:solidFill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176062" y="166196"/>
            <a:ext cx="3672005" cy="400110"/>
            <a:chOff x="176062" y="166196"/>
            <a:chExt cx="3672005" cy="400110"/>
          </a:xfrm>
        </p:grpSpPr>
        <p:sp>
          <p:nvSpPr>
            <p:cNvPr id="40" name="직사각형 39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36062" y="166196"/>
              <a:ext cx="33120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모델 분석 프로세스</a:t>
              </a:r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Heuristic Method</a:t>
            </a:r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를 통해 최적의 </a:t>
            </a:r>
            <a:r>
              <a:rPr lang="en-US" altLang="ko-KR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Threshold </a:t>
            </a:r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찾기</a:t>
            </a:r>
            <a:endParaRPr lang="ko-KR" altLang="en-US" sz="2000" b="1" spc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332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443913" y="72151"/>
            <a:ext cx="3750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01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예측 모델 소개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최적값 찾기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03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추가 모델링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754797"/>
              </p:ext>
            </p:extLst>
          </p:nvPr>
        </p:nvGraphicFramePr>
        <p:xfrm>
          <a:off x="536063" y="2546336"/>
          <a:ext cx="11134454" cy="1352323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3307203"/>
                <a:gridCol w="2820733"/>
                <a:gridCol w="2503259"/>
                <a:gridCol w="2503259"/>
              </a:tblGrid>
              <a:tr h="4441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30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Model(10 fold</a:t>
                      </a:r>
                      <a:r>
                        <a:rPr lang="en-US" altLang="ko-KR" sz="1600" b="1" kern="1200" spc="300" baseline="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CV mean)</a:t>
                      </a:r>
                      <a:endParaRPr lang="ko-KR" altLang="en-US" sz="1600" b="1" kern="1200" spc="30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1200" spc="30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Precision</a:t>
                      </a:r>
                      <a:endParaRPr lang="ko-KR" altLang="en-US" sz="2000" b="1" kern="1200" spc="300" dirty="0" smtClean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kern="1200" spc="30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Recall</a:t>
                      </a:r>
                      <a:endParaRPr lang="ko-KR" altLang="en-US" sz="2000" b="1" kern="1200" spc="30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kern="1200" spc="30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F-score</a:t>
                      </a:r>
                      <a:endParaRPr lang="ko-KR" altLang="en-US" sz="2000" b="1" kern="1200" spc="30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</a:tr>
              <a:tr h="454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kern="1200" spc="30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GBM</a:t>
                      </a:r>
                      <a:endParaRPr lang="ko-KR" altLang="en-US" sz="2000" b="1" kern="1200" spc="30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kern="1200" spc="30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0.42787975</a:t>
                      </a:r>
                      <a:endParaRPr lang="ko-KR" altLang="en-US" sz="2000" b="0" kern="1200" spc="30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kern="1200" spc="30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0.5209834</a:t>
                      </a:r>
                      <a:endParaRPr lang="ko-KR" altLang="en-US" sz="2000" b="0" kern="1200" spc="30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kern="1200" spc="30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0.46676928</a:t>
                      </a:r>
                      <a:endParaRPr lang="ko-KR" altLang="en-US" sz="2000" b="0" kern="1200" spc="30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</a:tr>
              <a:tr h="454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kern="1200" spc="30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XGB</a:t>
                      </a:r>
                      <a:endParaRPr lang="ko-KR" altLang="en-US" sz="2000" b="1" kern="1200" spc="30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kern="1200" spc="30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0.43551828</a:t>
                      </a:r>
                      <a:endParaRPr lang="ko-KR" altLang="en-US" sz="2000" b="0" kern="1200" spc="30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kern="1200" spc="30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0.5421391</a:t>
                      </a:r>
                      <a:endParaRPr lang="ko-KR" altLang="en-US" sz="2000" b="0" kern="1200" spc="30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kern="1200" spc="30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F96C6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0.4830148</a:t>
                      </a:r>
                      <a:endParaRPr lang="ko-KR" altLang="en-US" sz="2000" b="1" kern="1200" spc="30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F96C6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6" name="오른쪽 화살표 15"/>
          <p:cNvSpPr/>
          <p:nvPr/>
        </p:nvSpPr>
        <p:spPr>
          <a:xfrm rot="5400000">
            <a:off x="6148979" y="4136397"/>
            <a:ext cx="246740" cy="38656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20242" y="4920342"/>
            <a:ext cx="11134452" cy="9869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214736" y="5236916"/>
            <a:ext cx="10116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Q.</a:t>
            </a:r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분류 방식이 다른 모델과 </a:t>
            </a:r>
            <a:r>
              <a:rPr lang="ko-KR" altLang="en-US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앙상블하여</a:t>
            </a:r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좀 더 높은 </a:t>
            </a:r>
            <a:r>
              <a:rPr lang="en-US" altLang="ko-KR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Precision</a:t>
            </a:r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과 </a:t>
            </a:r>
            <a:r>
              <a:rPr lang="en-US" altLang="ko-KR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Recall </a:t>
            </a:r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값을 얻을 수 있지 않을까</a:t>
            </a:r>
            <a:r>
              <a:rPr lang="en-US" altLang="ko-KR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?</a:t>
            </a:r>
            <a:endParaRPr lang="en-US" altLang="ko-KR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76062" y="166196"/>
            <a:ext cx="3672005" cy="400110"/>
            <a:chOff x="176062" y="166196"/>
            <a:chExt cx="3672005" cy="400110"/>
          </a:xfrm>
        </p:grpSpPr>
        <p:sp>
          <p:nvSpPr>
            <p:cNvPr id="27" name="직사각형 26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36062" y="166196"/>
              <a:ext cx="33120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모델 분석 프로세스</a:t>
              </a: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GBM</a:t>
            </a:r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모델과 </a:t>
            </a:r>
            <a:r>
              <a:rPr lang="en-US" altLang="ko-KR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XGB</a:t>
            </a:r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모델의 </a:t>
            </a:r>
            <a:r>
              <a:rPr lang="en-US" altLang="ko-KR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F-Score</a:t>
            </a:r>
            <a:endParaRPr lang="ko-KR" altLang="en-US" sz="2000" b="1" spc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053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443913" y="72151"/>
            <a:ext cx="3750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01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예측 모델 소개     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최적값 찾기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03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추가 모델링</a:t>
            </a: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650831" y="2191502"/>
            <a:ext cx="4868646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Meta Learner</a:t>
            </a:r>
            <a:r>
              <a:rPr lang="ko-KR" altLang="en-US" sz="9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의 개념으로 여러 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모델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(Base Learner)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을 </a:t>
            </a:r>
            <a:r>
              <a:rPr lang="ko-KR" altLang="en-US" sz="9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앙상블해서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9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예측하는 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방법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Base learner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에서 도출된 </a:t>
            </a:r>
            <a:r>
              <a:rPr lang="ko-KR" altLang="en-US" sz="9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예측값을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Stacked Model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의 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meta feature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로 사용해서 어떤 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base 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모델이 어디서 좋은 성능을 발휘하는지 잘 구분할 수 있다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.</a:t>
            </a:r>
            <a:endParaRPr lang="en-US" altLang="ko-KR" sz="9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다른 앙상블 기법인 </a:t>
            </a:r>
            <a:r>
              <a:rPr lang="ko-KR" altLang="en-US" sz="9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배깅</a:t>
            </a:r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(bagging)</a:t>
            </a:r>
            <a:r>
              <a:rPr lang="ko-KR" altLang="en-US" sz="9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과</a:t>
            </a:r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9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부스팅</a:t>
            </a:r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(boosting)</a:t>
            </a:r>
            <a:r>
              <a:rPr lang="ko-KR" altLang="en-US" sz="9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과 다르게 서로 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다른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타입의 </a:t>
            </a:r>
            <a:r>
              <a:rPr lang="ko-KR" altLang="en-US" sz="9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모델을 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결합 해 모델 별 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feature selection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과 각각의 모델링의 병렬 작업이 가능하다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. </a:t>
            </a:r>
            <a:endParaRPr lang="en-US" altLang="ko-KR" sz="9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75109" y="2098478"/>
            <a:ext cx="484436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75109" y="3222390"/>
            <a:ext cx="484436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863434" y="2011142"/>
            <a:ext cx="1379216" cy="180360"/>
          </a:xfrm>
          <a:prstGeom prst="rect">
            <a:avLst/>
          </a:prstGeom>
          <a:pattFill prst="pct40">
            <a:fgClr>
              <a:schemeClr val="tx1">
                <a:lumMod val="85000"/>
                <a:lumOff val="15000"/>
              </a:schemeClr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What is Stacking? </a:t>
            </a:r>
            <a:endParaRPr lang="en-US" altLang="ko-KR" sz="1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5905375" y="2042984"/>
            <a:ext cx="16677" cy="418085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639999" y="4086988"/>
            <a:ext cx="4995590" cy="20462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800"/>
              </a:spcBef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1</a:t>
            </a:r>
            <a:r>
              <a:rPr lang="en-US" altLang="ko-KR" sz="1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. Training 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set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을 </a:t>
            </a:r>
            <a:r>
              <a:rPr lang="ko-KR" altLang="en-US" sz="14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두개로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분리한다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>
              <a:spcBef>
                <a:spcPts val="800"/>
              </a:spcBef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2. </a:t>
            </a:r>
            <a:r>
              <a:rPr lang="ko-KR" altLang="en-US" sz="14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첫번째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부분을 가지고 몇몇 기본 </a:t>
            </a:r>
            <a:r>
              <a:rPr lang="ko-KR" altLang="en-US" sz="14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학습기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(base learner)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를 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train 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한다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>
              <a:spcBef>
                <a:spcPts val="800"/>
              </a:spcBef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3. </a:t>
            </a:r>
            <a:r>
              <a:rPr lang="ko-KR" altLang="en-US" sz="14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두번째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부분으로 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base learner 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를  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test 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한다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>
              <a:spcBef>
                <a:spcPts val="800"/>
              </a:spcBef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4. 3(base learner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로 예측한 값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을 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input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하고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정확한 값을 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output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으로 해서 더 높은 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layer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의 </a:t>
            </a:r>
            <a:r>
              <a:rPr lang="ko-KR" altLang="en-US" sz="14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학습기로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train 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한다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639999" y="3794600"/>
            <a:ext cx="4995590" cy="29238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altLang="ko-KR" sz="16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S</a:t>
            </a:r>
            <a:r>
              <a:rPr lang="en-US" altLang="ko-KR" sz="16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tacking Process</a:t>
            </a:r>
            <a:endParaRPr lang="en-US" altLang="ko-KR" sz="16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091112" y="4677531"/>
            <a:ext cx="3794745" cy="279308"/>
          </a:xfrm>
          <a:prstGeom prst="rect">
            <a:avLst/>
          </a:prstGeom>
          <a:solidFill>
            <a:srgbClr val="FAF7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800"/>
              </a:spcBef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Random Forest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6091111" y="5063526"/>
            <a:ext cx="3794745" cy="279308"/>
          </a:xfrm>
          <a:prstGeom prst="rect">
            <a:avLst/>
          </a:prstGeom>
          <a:solidFill>
            <a:srgbClr val="FAF7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800"/>
              </a:spcBef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GBM</a:t>
            </a:r>
            <a:endParaRPr lang="en-US" altLang="ko-KR" sz="1050" b="1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091110" y="5426199"/>
            <a:ext cx="3794745" cy="279308"/>
          </a:xfrm>
          <a:prstGeom prst="rect">
            <a:avLst/>
          </a:prstGeom>
          <a:solidFill>
            <a:srgbClr val="FAF7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800"/>
              </a:spcBef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XGB</a:t>
            </a:r>
            <a:endParaRPr lang="en-US" altLang="ko-KR" sz="1050" b="1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091113" y="5785837"/>
            <a:ext cx="3794745" cy="279308"/>
          </a:xfrm>
          <a:prstGeom prst="rect">
            <a:avLst/>
          </a:prstGeom>
          <a:solidFill>
            <a:srgbClr val="FAF7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800"/>
              </a:spcBef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DNN</a:t>
            </a:r>
            <a:endParaRPr lang="en-US" altLang="ko-KR" sz="1050" b="1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0423188" y="4681321"/>
            <a:ext cx="1235151" cy="13838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800"/>
              </a:spcBef>
            </a:pPr>
            <a:r>
              <a:rPr lang="en-US" altLang="ko-KR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Stacked</a:t>
            </a:r>
          </a:p>
          <a:p>
            <a:pPr algn="ctr">
              <a:spcBef>
                <a:spcPts val="800"/>
              </a:spcBef>
            </a:pPr>
            <a:r>
              <a:rPr lang="en-US" altLang="ko-KR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Model</a:t>
            </a:r>
          </a:p>
        </p:txBody>
      </p:sp>
      <p:sp>
        <p:nvSpPr>
          <p:cNvPr id="46" name="오른쪽 화살표 45"/>
          <p:cNvSpPr/>
          <p:nvPr/>
        </p:nvSpPr>
        <p:spPr>
          <a:xfrm>
            <a:off x="10050276" y="4922415"/>
            <a:ext cx="274195" cy="84083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621" y="2318689"/>
            <a:ext cx="1665804" cy="1549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395" y="2289904"/>
            <a:ext cx="2019823" cy="1603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259403" y="2667452"/>
            <a:ext cx="81144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GBM</a:t>
            </a:r>
          </a:p>
          <a:p>
            <a:pPr algn="ctr"/>
            <a:endParaRPr lang="en-US" altLang="ko-KR" b="1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XGB</a:t>
            </a:r>
            <a:endParaRPr lang="ko-KR" altLang="en-US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7204688" y="2929937"/>
            <a:ext cx="357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</a:t>
            </a:r>
            <a:endParaRPr lang="ko-KR" altLang="en-US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176062" y="166196"/>
            <a:ext cx="3672005" cy="400110"/>
            <a:chOff x="176062" y="166196"/>
            <a:chExt cx="3672005" cy="400110"/>
          </a:xfrm>
        </p:grpSpPr>
        <p:sp>
          <p:nvSpPr>
            <p:cNvPr id="33" name="직사각형 32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36062" y="166196"/>
              <a:ext cx="33120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모델 분석 프로세스</a:t>
              </a: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A. Stacking</a:t>
            </a:r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을 통한 </a:t>
            </a:r>
            <a:r>
              <a:rPr lang="en-US" altLang="ko-KR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base model</a:t>
            </a:r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들의 앙상블</a:t>
            </a:r>
            <a:endParaRPr lang="ko-KR" altLang="en-US" sz="2000" b="1" spc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662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loan defa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824"/>
            <a:ext cx="12192000" cy="287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0" y="1841488"/>
            <a:ext cx="12192000" cy="2880320"/>
          </a:xfrm>
          <a:prstGeom prst="rect">
            <a:avLst/>
          </a:prstGeom>
          <a:solidFill>
            <a:schemeClr val="tx2">
              <a:lumMod val="60000"/>
              <a:lumOff val="4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9" name="제목 19"/>
          <p:cNvSpPr>
            <a:spLocks noGrp="1"/>
          </p:cNvSpPr>
          <p:nvPr>
            <p:ph type="ctrTitle"/>
          </p:nvPr>
        </p:nvSpPr>
        <p:spPr>
          <a:xfrm>
            <a:off x="2288432" y="2614451"/>
            <a:ext cx="7510676" cy="754988"/>
          </a:xfrm>
        </p:spPr>
        <p:txBody>
          <a:bodyPr>
            <a:noAutofit/>
          </a:bodyPr>
          <a:lstStyle/>
          <a:p>
            <a:pPr lvl="0"/>
            <a:r>
              <a:rPr lang="ko-KR" altLang="en-US" sz="2400" spc="600" dirty="0" smtClean="0">
                <a:latin typeface="나눔바른고딕" pitchFamily="50" charset="-127"/>
                <a:ea typeface="나눔바른고딕" pitchFamily="50" charset="-127"/>
                <a:cs typeface="+mn-cs"/>
              </a:rPr>
              <a:t>결과 해석 및 </a:t>
            </a:r>
            <a:r>
              <a:rPr lang="ko-KR" altLang="en-US" sz="2400" spc="600" dirty="0" smtClean="0">
                <a:latin typeface="나눔바른고딕" pitchFamily="50" charset="-127"/>
                <a:ea typeface="나눔바른고딕" pitchFamily="50" charset="-127"/>
                <a:cs typeface="+mn-cs"/>
              </a:rPr>
              <a:t>활용 방안</a:t>
            </a:r>
            <a:endParaRPr lang="ko-KR" altLang="en-US" sz="2400" spc="600" dirty="0"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1" name="부제목 17"/>
          <p:cNvSpPr>
            <a:spLocks noGrp="1"/>
          </p:cNvSpPr>
          <p:nvPr>
            <p:ph type="subTitle" idx="1"/>
          </p:nvPr>
        </p:nvSpPr>
        <p:spPr>
          <a:xfrm>
            <a:off x="2391871" y="3507943"/>
            <a:ext cx="7280666" cy="457626"/>
          </a:xfrm>
        </p:spPr>
        <p:txBody>
          <a:bodyPr>
            <a:normAutofit/>
          </a:bodyPr>
          <a:lstStyle/>
          <a:p>
            <a:r>
              <a:rPr lang="en-US" altLang="ko-KR" sz="1400" b="1" dirty="0">
                <a:latin typeface="+mj-ea"/>
              </a:rPr>
              <a:t>LOAN DEFAULT PREDICTION</a:t>
            </a:r>
            <a:endParaRPr lang="ko-KR" altLang="en-US" sz="1400" b="1" dirty="0">
              <a:latin typeface="+mj-ea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261472" y="2573919"/>
            <a:ext cx="7541465" cy="836478"/>
            <a:chOff x="1892363" y="3049858"/>
            <a:chExt cx="5364480" cy="754563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1892363" y="3804421"/>
              <a:ext cx="5364480" cy="0"/>
            </a:xfrm>
            <a:prstGeom prst="line">
              <a:avLst/>
            </a:prstGeom>
            <a:ln w="12700">
              <a:solidFill>
                <a:schemeClr val="bg1">
                  <a:alpha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1892363" y="3049858"/>
              <a:ext cx="5364480" cy="0"/>
            </a:xfrm>
            <a:prstGeom prst="line">
              <a:avLst/>
            </a:prstGeom>
            <a:ln w="12700">
              <a:solidFill>
                <a:schemeClr val="bg1">
                  <a:alpha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부제목 17"/>
          <p:cNvSpPr txBox="1">
            <a:spLocks/>
          </p:cNvSpPr>
          <p:nvPr/>
        </p:nvSpPr>
        <p:spPr>
          <a:xfrm>
            <a:off x="2391871" y="2115956"/>
            <a:ext cx="7280666" cy="457626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ko-KR" sz="1800" b="1" spc="600" dirty="0">
                <a:latin typeface="나눔바른고딕" pitchFamily="50" charset="-127"/>
                <a:ea typeface="나눔바른고딕" pitchFamily="50" charset="-127"/>
              </a:rPr>
              <a:t>PART </a:t>
            </a:r>
            <a:r>
              <a:rPr lang="en-US" altLang="ko-KR" sz="1800" b="1" spc="600" dirty="0" smtClean="0">
                <a:latin typeface="나눔바른고딕" pitchFamily="50" charset="-127"/>
                <a:ea typeface="나눔바른고딕" pitchFamily="50" charset="-127"/>
              </a:rPr>
              <a:t>#3</a:t>
            </a:r>
            <a:endParaRPr lang="ko-KR" altLang="en-US" sz="1800" b="1" spc="6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084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9902070" y="97550"/>
            <a:ext cx="2137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01 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결과 해석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활용 방안</a:t>
            </a:r>
            <a:endParaRPr lang="ko-KR" altLang="en-US" sz="1200" b="1" dirty="0">
              <a:ln>
                <a:solidFill>
                  <a:prstClr val="white">
                    <a:alpha val="0"/>
                  </a:prst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4457699" y="6356350"/>
            <a:ext cx="1799261" cy="365125"/>
          </a:xfrm>
        </p:spPr>
        <p:txBody>
          <a:bodyPr/>
          <a:lstStyle/>
          <a:p>
            <a:fld id="{C93A6C7E-58C0-452B-B7A5-1C77C15081C5}" type="slidenum">
              <a:rPr lang="ko-KR" altLang="en-US" smtClean="0">
                <a:latin typeface="다음_Regular" panose="02000603060000000000" pitchFamily="2" charset="-127"/>
                <a:ea typeface="다음_Regular" panose="02000603060000000000" pitchFamily="2" charset="-127"/>
              </a:rPr>
              <a:pPr/>
              <a:t>46</a:t>
            </a:fld>
            <a:endParaRPr lang="ko-KR" altLang="en-US" dirty="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kis\Desktop\weather\data\xgb_Result_pd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326" y="2143123"/>
            <a:ext cx="5669045" cy="423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/>
          <p:cNvGrpSpPr/>
          <p:nvPr/>
        </p:nvGrpSpPr>
        <p:grpSpPr>
          <a:xfrm>
            <a:off x="176062" y="166196"/>
            <a:ext cx="4354749" cy="400110"/>
            <a:chOff x="176062" y="166196"/>
            <a:chExt cx="4354749" cy="400110"/>
          </a:xfrm>
        </p:grpSpPr>
        <p:sp>
          <p:nvSpPr>
            <p:cNvPr id="17" name="직사각형 16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6062" y="166196"/>
              <a:ext cx="39947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결과 해석 및 활용 방안</a:t>
              </a:r>
              <a:endPara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A. Stacking</a:t>
            </a:r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을 통한 </a:t>
            </a:r>
            <a:r>
              <a:rPr lang="en-US" altLang="ko-KR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base model</a:t>
            </a:r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들의 앙상블</a:t>
            </a:r>
            <a:endParaRPr lang="ko-KR" altLang="en-US" sz="2000" b="1" spc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302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9902070" y="97550"/>
            <a:ext cx="2137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01 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결과 해석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활용 방안</a:t>
            </a:r>
            <a:endParaRPr lang="ko-KR" altLang="en-US" sz="1200" b="1" dirty="0">
              <a:ln>
                <a:solidFill>
                  <a:prstClr val="white">
                    <a:alpha val="0"/>
                  </a:prst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4457699" y="6356350"/>
            <a:ext cx="1799261" cy="365125"/>
          </a:xfrm>
        </p:spPr>
        <p:txBody>
          <a:bodyPr/>
          <a:lstStyle/>
          <a:p>
            <a:fld id="{C93A6C7E-58C0-452B-B7A5-1C77C15081C5}" type="slidenum">
              <a:rPr lang="ko-KR" altLang="en-US" smtClean="0">
                <a:latin typeface="다음_Regular" panose="02000603060000000000" pitchFamily="2" charset="-127"/>
                <a:ea typeface="다음_Regular" panose="02000603060000000000" pitchFamily="2" charset="-127"/>
              </a:rPr>
              <a:pPr/>
              <a:t>47</a:t>
            </a:fld>
            <a:endParaRPr lang="ko-KR" altLang="en-US" dirty="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kis\Desktop\weather\data\xgb_Result_pd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326" y="2143123"/>
            <a:ext cx="5669045" cy="423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/>
          <p:cNvGrpSpPr/>
          <p:nvPr/>
        </p:nvGrpSpPr>
        <p:grpSpPr>
          <a:xfrm>
            <a:off x="176062" y="166196"/>
            <a:ext cx="4354749" cy="400110"/>
            <a:chOff x="176062" y="166196"/>
            <a:chExt cx="4354749" cy="400110"/>
          </a:xfrm>
        </p:grpSpPr>
        <p:sp>
          <p:nvSpPr>
            <p:cNvPr id="17" name="직사각형 16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6062" y="166196"/>
              <a:ext cx="39947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결과 해석 및 활용 방안</a:t>
              </a:r>
              <a:endPara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A. Stacking</a:t>
            </a:r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을 통한 </a:t>
            </a:r>
            <a:r>
              <a:rPr lang="en-US" altLang="ko-KR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base model</a:t>
            </a:r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들의 앙상블</a:t>
            </a:r>
            <a:endParaRPr lang="ko-KR" altLang="en-US" sz="2000" b="1" spc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615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03787" y="4622512"/>
            <a:ext cx="6505582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900"/>
              </a:spcBef>
            </a:pPr>
            <a:r>
              <a:rPr lang="ko-KR" altLang="en-US" sz="1600" b="1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바른고딕" pitchFamily="50" charset="-127"/>
                <a:ea typeface="나눔바른고딕" pitchFamily="50" charset="-127"/>
              </a:rPr>
              <a:t>한화생명</a:t>
            </a:r>
            <a:r>
              <a:rPr lang="ko-KR" altLang="en-US" sz="1600" b="1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중금리대출 서비스 </a:t>
            </a:r>
            <a:endParaRPr lang="en-US" altLang="ko-KR" sz="1600" b="1" spc="30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spcBef>
                <a:spcPts val="900"/>
              </a:spcBef>
            </a:pPr>
            <a:r>
              <a:rPr lang="en-US" altLang="ko-KR" sz="1600" b="1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[</a:t>
            </a:r>
            <a:r>
              <a:rPr lang="ko-KR" altLang="en-US" sz="1600" b="1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스마트 신용대출</a:t>
            </a:r>
            <a:r>
              <a:rPr lang="en-US" altLang="ko-KR" sz="1600" b="1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]</a:t>
            </a:r>
            <a:endParaRPr lang="en-US" altLang="ko-KR" sz="16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319885" y="5647580"/>
            <a:ext cx="7552926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ctr">
              <a:spcBef>
                <a:spcPts val="900"/>
              </a:spcBef>
            </a:pPr>
            <a:r>
              <a:rPr lang="ko-KR" altLang="en-US" sz="14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신용등급 </a:t>
            </a:r>
            <a:r>
              <a:rPr lang="en-US" altLang="ko-KR" sz="14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itchFamily="50" charset="-127"/>
                <a:ea typeface="나눔바른고딕" pitchFamily="50" charset="-127"/>
              </a:rPr>
              <a:t>1~7 </a:t>
            </a:r>
            <a:r>
              <a:rPr lang="ko-KR" altLang="en-US" sz="14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의</a:t>
            </a:r>
            <a:endParaRPr lang="en-US" altLang="ko-KR" sz="1400" spc="30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F96C6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28600" indent="-228600" algn="ctr">
              <a:spcBef>
                <a:spcPts val="900"/>
              </a:spcBef>
            </a:pPr>
            <a:r>
              <a:rPr lang="ko-KR" altLang="en-US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96C61"/>
                </a:solidFill>
                <a:latin typeface="나눔바른고딕" pitchFamily="50" charset="-127"/>
                <a:ea typeface="나눔바른고딕" pitchFamily="50" charset="-127"/>
              </a:rPr>
              <a:t>일반법인 직장인과 개인사업자</a:t>
            </a:r>
            <a:endParaRPr lang="en-US" altLang="ko-KR" sz="1200" spc="30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F96C6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8" name="Picture 6" descr="한화생명 logo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60" y="1789276"/>
            <a:ext cx="1802470" cy="593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55"/>
          <p:cNvGrpSpPr/>
          <p:nvPr/>
        </p:nvGrpSpPr>
        <p:grpSpPr>
          <a:xfrm>
            <a:off x="7672087" y="2569545"/>
            <a:ext cx="2177969" cy="1817247"/>
            <a:chOff x="7672087" y="4224738"/>
            <a:chExt cx="1563035" cy="1365835"/>
          </a:xfrm>
        </p:grpSpPr>
        <p:grpSp>
          <p:nvGrpSpPr>
            <p:cNvPr id="4" name="그룹 54"/>
            <p:cNvGrpSpPr/>
            <p:nvPr/>
          </p:nvGrpSpPr>
          <p:grpSpPr>
            <a:xfrm>
              <a:off x="7865713" y="4382870"/>
              <a:ext cx="1175783" cy="1049570"/>
              <a:chOff x="7871224" y="4388038"/>
              <a:chExt cx="2012768" cy="1796709"/>
            </a:xfrm>
          </p:grpSpPr>
          <p:pic>
            <p:nvPicPr>
              <p:cNvPr id="36" name="Picture 2" descr="adult, adult passenger, passenger, people, person, profile, teens icon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8154804" y="4388038"/>
                <a:ext cx="878449" cy="878450"/>
              </a:xfrm>
              <a:prstGeom prst="rect">
                <a:avLst/>
              </a:prstGeom>
              <a:noFill/>
            </p:spPr>
          </p:pic>
          <p:pic>
            <p:nvPicPr>
              <p:cNvPr id="40" name="Picture 2" descr="adult, adult passenger, passenger, people, person, profile, teens icon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7871224" y="5306297"/>
                <a:ext cx="878449" cy="878450"/>
              </a:xfrm>
              <a:prstGeom prst="rect">
                <a:avLst/>
              </a:prstGeom>
              <a:noFill/>
            </p:spPr>
          </p:pic>
          <p:pic>
            <p:nvPicPr>
              <p:cNvPr id="42" name="Picture 2" descr="adult, adult passenger, passenger, people, person, profile, teens icon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8721964" y="4388038"/>
                <a:ext cx="878449" cy="878450"/>
              </a:xfrm>
              <a:prstGeom prst="rect">
                <a:avLst/>
              </a:prstGeom>
              <a:noFill/>
            </p:spPr>
          </p:pic>
          <p:pic>
            <p:nvPicPr>
              <p:cNvPr id="45" name="Picture 2" descr="adult, adult passenger, passenger, people, person, profile, teens icon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8438384" y="5306297"/>
                <a:ext cx="878449" cy="878450"/>
              </a:xfrm>
              <a:prstGeom prst="rect">
                <a:avLst/>
              </a:prstGeom>
              <a:noFill/>
            </p:spPr>
          </p:pic>
          <p:pic>
            <p:nvPicPr>
              <p:cNvPr id="46" name="Picture 2" descr="adult, adult passenger, passenger, people, person, profile, teens icon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9005543" y="5306297"/>
                <a:ext cx="878449" cy="878450"/>
              </a:xfrm>
              <a:prstGeom prst="rect">
                <a:avLst/>
              </a:prstGeom>
              <a:noFill/>
            </p:spPr>
          </p:pic>
        </p:grpSp>
        <p:sp>
          <p:nvSpPr>
            <p:cNvPr id="53" name="모서리가 둥근 직사각형 52"/>
            <p:cNvSpPr/>
            <p:nvPr/>
          </p:nvSpPr>
          <p:spPr>
            <a:xfrm>
              <a:off x="7672087" y="4224738"/>
              <a:ext cx="1563035" cy="1365835"/>
            </a:xfrm>
            <a:prstGeom prst="round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5" name="그룹 74"/>
          <p:cNvGrpSpPr/>
          <p:nvPr/>
        </p:nvGrpSpPr>
        <p:grpSpPr>
          <a:xfrm>
            <a:off x="2367594" y="2569545"/>
            <a:ext cx="2177969" cy="1817247"/>
            <a:chOff x="2359307" y="4224737"/>
            <a:chExt cx="2177969" cy="1817247"/>
          </a:xfrm>
        </p:grpSpPr>
        <p:pic>
          <p:nvPicPr>
            <p:cNvPr id="71" name="Picture 2" descr="adult, adult passenger, passenger, people, person, profile, teens icon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090769" y="4791981"/>
              <a:ext cx="715045" cy="682758"/>
            </a:xfrm>
            <a:prstGeom prst="rect">
              <a:avLst/>
            </a:prstGeom>
            <a:noFill/>
          </p:spPr>
        </p:pic>
        <p:sp>
          <p:nvSpPr>
            <p:cNvPr id="68" name="모서리가 둥근 직사각형 67"/>
            <p:cNvSpPr/>
            <p:nvPr/>
          </p:nvSpPr>
          <p:spPr>
            <a:xfrm>
              <a:off x="2359307" y="4224737"/>
              <a:ext cx="2177969" cy="1817247"/>
            </a:xfrm>
            <a:prstGeom prst="round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4997899" y="4561485"/>
            <a:ext cx="7552926" cy="1623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ctr">
              <a:spcBef>
                <a:spcPts val="900"/>
              </a:spcBef>
            </a:pPr>
            <a:endParaRPr lang="en-US" altLang="ko-KR" sz="1000" spc="30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2A4E92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28600" indent="-228600" algn="ctr">
              <a:spcBef>
                <a:spcPts val="900"/>
              </a:spcBef>
            </a:pPr>
            <a:r>
              <a:rPr lang="ko-KR" altLang="en-US" sz="20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A4E92"/>
                </a:solidFill>
                <a:latin typeface="나눔바른고딕" pitchFamily="50" charset="-127"/>
                <a:ea typeface="나눔바른고딕" pitchFamily="50" charset="-127"/>
              </a:rPr>
              <a:t>자영업자</a:t>
            </a:r>
            <a:r>
              <a:rPr lang="en-US" altLang="ko-KR" sz="20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A4E92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20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A4E92"/>
                </a:solidFill>
                <a:latin typeface="나눔바른고딕" pitchFamily="50" charset="-127"/>
                <a:ea typeface="나눔바른고딕" pitchFamily="50" charset="-127"/>
              </a:rPr>
              <a:t>프리랜서</a:t>
            </a:r>
            <a:r>
              <a:rPr lang="en-US" altLang="ko-KR" sz="20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A4E92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20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A4E92"/>
                </a:solidFill>
                <a:latin typeface="나눔바른고딕" pitchFamily="50" charset="-127"/>
                <a:ea typeface="나눔바른고딕" pitchFamily="50" charset="-127"/>
              </a:rPr>
              <a:t>주부</a:t>
            </a:r>
            <a:r>
              <a:rPr lang="en-US" altLang="ko-KR" sz="20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A4E92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0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A4E92"/>
                </a:solidFill>
                <a:latin typeface="나눔바른고딕" pitchFamily="50" charset="-127"/>
                <a:ea typeface="나눔바른고딕" pitchFamily="50" charset="-127"/>
              </a:rPr>
              <a:t>등</a:t>
            </a:r>
            <a:endParaRPr lang="en-US" altLang="ko-KR" sz="2000" spc="30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2A4E92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28600" indent="-228600" algn="ctr">
              <a:spcBef>
                <a:spcPts val="900"/>
              </a:spcBef>
            </a:pPr>
            <a:endParaRPr lang="en-US" altLang="ko-KR" sz="1100" spc="30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2A4E92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28600" indent="-228600" algn="ctr">
              <a:spcBef>
                <a:spcPts val="900"/>
              </a:spcBef>
            </a:pPr>
            <a:r>
              <a:rPr lang="ko-KR" altLang="en-US" sz="36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A4E92"/>
                </a:solidFill>
                <a:latin typeface="나눔바른고딕" pitchFamily="50" charset="-127"/>
                <a:ea typeface="나눔바른고딕" pitchFamily="50" charset="-127"/>
              </a:rPr>
              <a:t>고객층 확장</a:t>
            </a:r>
            <a:endParaRPr lang="en-US" altLang="ko-KR" sz="3600" spc="30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2A4E9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4100" name="Picture 4" descr="arrow, direction, top, up ico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5400000">
            <a:off x="5807531" y="3176874"/>
            <a:ext cx="602589" cy="602589"/>
          </a:xfrm>
          <a:prstGeom prst="rect">
            <a:avLst/>
          </a:prstGeom>
          <a:noFill/>
        </p:spPr>
      </p:pic>
      <p:grpSp>
        <p:nvGrpSpPr>
          <p:cNvPr id="24" name="그룹 23"/>
          <p:cNvGrpSpPr/>
          <p:nvPr/>
        </p:nvGrpSpPr>
        <p:grpSpPr>
          <a:xfrm>
            <a:off x="176062" y="166196"/>
            <a:ext cx="4369501" cy="461665"/>
            <a:chOff x="176062" y="166196"/>
            <a:chExt cx="4369501" cy="461665"/>
          </a:xfrm>
        </p:grpSpPr>
        <p:sp>
          <p:nvSpPr>
            <p:cNvPr id="25" name="직사각형 24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endPara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36062" y="166196"/>
              <a:ext cx="40095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결과 해석 및 활용 방안</a:t>
              </a:r>
              <a:endParaRPr lang="ko-KR" altLang="en-US" sz="24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9902070" y="97550"/>
            <a:ext cx="2137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결과 해석 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활용 방안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한화생명 </a:t>
            </a:r>
            <a:r>
              <a:rPr lang="ko-KR" altLang="en-US" sz="2000" b="1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중금리</a:t>
            </a:r>
            <a:r>
              <a:rPr lang="ko-KR" altLang="en-US" sz="20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대출 고객층 확대</a:t>
            </a:r>
          </a:p>
        </p:txBody>
      </p:sp>
    </p:spTree>
    <p:extLst>
      <p:ext uri="{BB962C8B-B14F-4D97-AF65-F5344CB8AC3E}">
        <p14:creationId xmlns:p14="http://schemas.microsoft.com/office/powerpoint/2010/main" val="408414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4002467" y="3522341"/>
            <a:ext cx="7738108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900"/>
              </a:spcBef>
            </a:pPr>
            <a:r>
              <a:rPr lang="ko-KR" altLang="en-US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신용등급 평가의 </a:t>
            </a:r>
            <a:r>
              <a:rPr lang="ko-KR" altLang="en-US" sz="24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A4E92"/>
                </a:solidFill>
                <a:latin typeface="나눔바른고딕" pitchFamily="50" charset="-127"/>
                <a:ea typeface="나눔바른고딕" pitchFamily="50" charset="-127"/>
              </a:rPr>
              <a:t>정확도</a:t>
            </a:r>
            <a:r>
              <a:rPr lang="en-US" altLang="ko-KR" sz="24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A4E92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24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2A4E92"/>
                </a:solidFill>
                <a:latin typeface="나눔바른고딕" pitchFamily="50" charset="-127"/>
                <a:ea typeface="나눔바른고딕" pitchFamily="50" charset="-127"/>
              </a:rPr>
              <a:t>신뢰도</a:t>
            </a:r>
            <a:endParaRPr lang="en-US" altLang="ko-KR" sz="1600" b="1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spcBef>
                <a:spcPts val="900"/>
              </a:spcBef>
            </a:pPr>
            <a:endParaRPr lang="en-US" altLang="ko-KR" sz="1600" b="1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spcBef>
                <a:spcPts val="900"/>
              </a:spcBef>
            </a:pPr>
            <a:r>
              <a:rPr lang="ko-KR" altLang="en-US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통신정보를 시작으로 </a:t>
            </a:r>
            <a:r>
              <a:rPr lang="en-US" altLang="ko-KR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SNS </a:t>
            </a:r>
            <a:r>
              <a:rPr lang="ko-KR" altLang="en-US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등 다양한 변수 반영의 필요성 확인</a:t>
            </a:r>
            <a:endParaRPr lang="en-US" altLang="ko-KR" sz="1600" b="1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792624" y="3159900"/>
            <a:ext cx="7241900" cy="1909823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8194" name="Picture 2" descr="business, communication, consulting, customer, service, support, talk ic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26667" y="3487096"/>
            <a:ext cx="1255429" cy="1255430"/>
          </a:xfrm>
          <a:prstGeom prst="rect">
            <a:avLst/>
          </a:prstGeom>
          <a:noFill/>
        </p:spPr>
      </p:pic>
      <p:sp>
        <p:nvSpPr>
          <p:cNvPr id="16" name="오른쪽 화살표 15"/>
          <p:cNvSpPr/>
          <p:nvPr/>
        </p:nvSpPr>
        <p:spPr>
          <a:xfrm rot="16200000">
            <a:off x="8299030" y="3565015"/>
            <a:ext cx="572946" cy="329878"/>
          </a:xfrm>
          <a:prstGeom prst="rightArrow">
            <a:avLst/>
          </a:prstGeom>
          <a:solidFill>
            <a:srgbClr val="2A4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8204" name="Picture 12" descr="서울신용평가정보에 대한 이미지 검색결과"/>
          <p:cNvPicPr>
            <a:picLocks noChangeAspect="1" noChangeArrowheads="1"/>
          </p:cNvPicPr>
          <p:nvPr/>
        </p:nvPicPr>
        <p:blipFill>
          <a:blip r:embed="rId4"/>
          <a:srcRect t="28972" b="30742"/>
          <a:stretch>
            <a:fillRect/>
          </a:stretch>
        </p:blipFill>
        <p:spPr bwMode="auto">
          <a:xfrm>
            <a:off x="567163" y="1817230"/>
            <a:ext cx="2997842" cy="599568"/>
          </a:xfrm>
          <a:prstGeom prst="rect">
            <a:avLst/>
          </a:prstGeom>
          <a:noFill/>
        </p:spPr>
      </p:pic>
      <p:cxnSp>
        <p:nvCxnSpPr>
          <p:cNvPr id="13" name="직선 연결선 12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176062" y="166196"/>
            <a:ext cx="4486554" cy="461665"/>
            <a:chOff x="176062" y="166196"/>
            <a:chExt cx="4486554" cy="461665"/>
          </a:xfrm>
        </p:grpSpPr>
        <p:sp>
          <p:nvSpPr>
            <p:cNvPr id="17" name="직사각형 16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endPara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36062" y="166196"/>
              <a:ext cx="41265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결과 해석 및 활용 방안</a:t>
              </a:r>
              <a:endParaRPr lang="ko-KR" altLang="en-US" sz="24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9902070" y="97550"/>
            <a:ext cx="2137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결과 해석 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활용 방안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신용등급 평가의 </a:t>
            </a:r>
            <a:r>
              <a:rPr lang="en-US" altLang="ko-KR" sz="20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Quality </a:t>
            </a:r>
            <a:r>
              <a:rPr lang="ko-KR" altLang="en-US" sz="20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향상</a:t>
            </a:r>
          </a:p>
        </p:txBody>
      </p:sp>
    </p:spTree>
    <p:extLst>
      <p:ext uri="{BB962C8B-B14F-4D97-AF65-F5344CB8AC3E}">
        <p14:creationId xmlns:p14="http://schemas.microsoft.com/office/powerpoint/2010/main" val="19268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loan defa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824"/>
            <a:ext cx="12192000" cy="287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0" y="1841488"/>
            <a:ext cx="12192000" cy="2880320"/>
          </a:xfrm>
          <a:prstGeom prst="rect">
            <a:avLst/>
          </a:prstGeom>
          <a:solidFill>
            <a:schemeClr val="tx2">
              <a:lumMod val="60000"/>
              <a:lumOff val="4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9" name="제목 19"/>
          <p:cNvSpPr>
            <a:spLocks noGrp="1"/>
          </p:cNvSpPr>
          <p:nvPr>
            <p:ph type="ctrTitle"/>
          </p:nvPr>
        </p:nvSpPr>
        <p:spPr>
          <a:xfrm>
            <a:off x="2288432" y="2614451"/>
            <a:ext cx="7510676" cy="754988"/>
          </a:xfrm>
        </p:spPr>
        <p:txBody>
          <a:bodyPr>
            <a:noAutofit/>
          </a:bodyPr>
          <a:lstStyle/>
          <a:p>
            <a:pPr lvl="0"/>
            <a:r>
              <a:rPr lang="ko-KR" altLang="en-US" sz="2400" spc="600" dirty="0">
                <a:latin typeface="나눔바른고딕" pitchFamily="50" charset="-127"/>
                <a:ea typeface="나눔바른고딕" pitchFamily="50" charset="-127"/>
                <a:cs typeface="+mn-cs"/>
              </a:rPr>
              <a:t>분석 배경 및 데이터 처리</a:t>
            </a:r>
          </a:p>
        </p:txBody>
      </p:sp>
      <p:sp>
        <p:nvSpPr>
          <p:cNvPr id="21" name="부제목 17"/>
          <p:cNvSpPr>
            <a:spLocks noGrp="1"/>
          </p:cNvSpPr>
          <p:nvPr>
            <p:ph type="subTitle" idx="1"/>
          </p:nvPr>
        </p:nvSpPr>
        <p:spPr>
          <a:xfrm>
            <a:off x="2391871" y="3507943"/>
            <a:ext cx="7280666" cy="457626"/>
          </a:xfrm>
        </p:spPr>
        <p:txBody>
          <a:bodyPr>
            <a:normAutofit/>
          </a:bodyPr>
          <a:lstStyle/>
          <a:p>
            <a:r>
              <a:rPr lang="en-US" altLang="ko-KR" sz="1400" b="1" dirty="0">
                <a:latin typeface="+mj-ea"/>
              </a:rPr>
              <a:t>LOAN DEFAULT PREDICTION</a:t>
            </a:r>
            <a:endParaRPr lang="ko-KR" altLang="en-US" sz="1400" b="1" dirty="0">
              <a:latin typeface="+mj-ea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261472" y="2573919"/>
            <a:ext cx="7541465" cy="836478"/>
            <a:chOff x="1892363" y="3049858"/>
            <a:chExt cx="5364480" cy="754563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1892363" y="3804421"/>
              <a:ext cx="5364480" cy="0"/>
            </a:xfrm>
            <a:prstGeom prst="line">
              <a:avLst/>
            </a:prstGeom>
            <a:ln w="12700">
              <a:solidFill>
                <a:schemeClr val="bg1">
                  <a:alpha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1892363" y="3049858"/>
              <a:ext cx="5364480" cy="0"/>
            </a:xfrm>
            <a:prstGeom prst="line">
              <a:avLst/>
            </a:prstGeom>
            <a:ln w="12700">
              <a:solidFill>
                <a:schemeClr val="bg1">
                  <a:alpha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부제목 17"/>
          <p:cNvSpPr txBox="1">
            <a:spLocks/>
          </p:cNvSpPr>
          <p:nvPr/>
        </p:nvSpPr>
        <p:spPr>
          <a:xfrm>
            <a:off x="2391871" y="2115956"/>
            <a:ext cx="7280666" cy="457626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ko-KR" sz="1800" b="1" spc="600" dirty="0">
                <a:latin typeface="나눔바른고딕" pitchFamily="50" charset="-127"/>
                <a:ea typeface="나눔바른고딕" pitchFamily="50" charset="-127"/>
              </a:rPr>
              <a:t>PART #1</a:t>
            </a:r>
            <a:endParaRPr lang="ko-KR" altLang="en-US" sz="1800" b="1" spc="6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986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1672156" y="2863101"/>
            <a:ext cx="8420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900"/>
              </a:spcBef>
            </a:pPr>
            <a:r>
              <a:rPr lang="en-US" altLang="ko-KR" sz="16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- </a:t>
            </a:r>
            <a:r>
              <a:rPr lang="ko-KR" altLang="en-US" sz="16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신용평가에 </a:t>
            </a:r>
            <a:r>
              <a:rPr lang="en-US" altLang="ko-KR" sz="16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ICT </a:t>
            </a:r>
            <a:r>
              <a:rPr lang="ko-KR" altLang="en-US" sz="16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데이터의 역할 강조 </a:t>
            </a:r>
            <a:r>
              <a:rPr lang="en-US" altLang="ko-KR" sz="16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, </a:t>
            </a:r>
            <a:r>
              <a:rPr lang="ko-KR" altLang="en-US" sz="16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데이터  </a:t>
            </a:r>
            <a:r>
              <a:rPr lang="en-US" altLang="ko-KR" sz="24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43BE9F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Quality </a:t>
            </a:r>
            <a:r>
              <a:rPr lang="ko-KR" altLang="en-US" sz="16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보장</a:t>
            </a:r>
            <a:endParaRPr lang="en-US" altLang="ko-KR" sz="1600" spc="30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pic>
        <p:nvPicPr>
          <p:cNvPr id="27" name="Picture 4" descr="sktelecom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06" y="1827570"/>
            <a:ext cx="1369070" cy="53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all, circle, communication, mobile, phone, telephone ico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65704" y="3703195"/>
            <a:ext cx="1007701" cy="1007702"/>
          </a:xfrm>
          <a:prstGeom prst="rect">
            <a:avLst/>
          </a:prstGeom>
          <a:noFill/>
        </p:spPr>
      </p:pic>
      <p:grpSp>
        <p:nvGrpSpPr>
          <p:cNvPr id="3" name="그룹 15"/>
          <p:cNvGrpSpPr/>
          <p:nvPr/>
        </p:nvGrpSpPr>
        <p:grpSpPr>
          <a:xfrm>
            <a:off x="9184950" y="2522577"/>
            <a:ext cx="1058639" cy="1142713"/>
            <a:chOff x="9138655" y="3448552"/>
            <a:chExt cx="1219200" cy="1346522"/>
          </a:xfrm>
        </p:grpSpPr>
        <p:pic>
          <p:nvPicPr>
            <p:cNvPr id="6154" name="Picture 10" descr="document, list icon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9138655" y="3575873"/>
              <a:ext cx="1219200" cy="1219201"/>
            </a:xfrm>
            <a:prstGeom prst="rect">
              <a:avLst/>
            </a:prstGeom>
            <a:noFill/>
          </p:spPr>
        </p:pic>
        <p:pic>
          <p:nvPicPr>
            <p:cNvPr id="6152" name="Picture 8" descr="galaxy, green, star icon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9728962" y="3448552"/>
              <a:ext cx="607229" cy="607229"/>
            </a:xfrm>
            <a:prstGeom prst="rect">
              <a:avLst/>
            </a:prstGeom>
            <a:noFill/>
          </p:spPr>
        </p:pic>
      </p:grpSp>
      <p:pic>
        <p:nvPicPr>
          <p:cNvPr id="6156" name="Picture 12" descr="iphone, phone, smart, smartphone icon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3050897" y="1289875"/>
            <a:ext cx="1331791" cy="1331792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1672156" y="4310197"/>
            <a:ext cx="9798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900"/>
              </a:spcBef>
            </a:pPr>
            <a:r>
              <a:rPr lang="en-US" altLang="ko-KR" sz="16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- </a:t>
            </a:r>
            <a:r>
              <a:rPr lang="ko-KR" altLang="en-US" sz="16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이종 산업에서 통신데이터의 </a:t>
            </a:r>
            <a:r>
              <a:rPr lang="ko-KR" altLang="en-US" sz="24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43BE9F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필요성</a:t>
            </a:r>
            <a:r>
              <a:rPr lang="ko-KR" altLang="en-US" sz="16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인식</a:t>
            </a:r>
            <a:r>
              <a:rPr lang="en-US" altLang="ko-KR" sz="16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, </a:t>
            </a:r>
            <a:r>
              <a:rPr lang="ko-KR" altLang="en-US" sz="16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데이터 </a:t>
            </a:r>
            <a:r>
              <a:rPr lang="ko-KR" altLang="en-US" sz="24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43BE9F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판매 및 결합</a:t>
            </a:r>
            <a:r>
              <a:rPr lang="ko-KR" altLang="en-US" sz="16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에 활용</a:t>
            </a:r>
            <a:endParaRPr lang="en-US" altLang="ko-KR" sz="1600" spc="30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pic>
        <p:nvPicPr>
          <p:cNvPr id="6164" name="Picture 20" descr="bills, cash, dollar, exchange, money, payment, price icon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101508" y="5173885"/>
            <a:ext cx="1365812" cy="1365813"/>
          </a:xfrm>
          <a:prstGeom prst="rect">
            <a:avLst/>
          </a:prstGeom>
          <a:noFill/>
        </p:spPr>
      </p:pic>
      <p:grpSp>
        <p:nvGrpSpPr>
          <p:cNvPr id="4" name="그룹 23"/>
          <p:cNvGrpSpPr/>
          <p:nvPr/>
        </p:nvGrpSpPr>
        <p:grpSpPr>
          <a:xfrm>
            <a:off x="3931970" y="5285435"/>
            <a:ext cx="1058639" cy="1142713"/>
            <a:chOff x="9138655" y="3448552"/>
            <a:chExt cx="1219200" cy="1346522"/>
          </a:xfrm>
        </p:grpSpPr>
        <p:pic>
          <p:nvPicPr>
            <p:cNvPr id="25" name="Picture 10" descr="document, list icon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9138655" y="3575873"/>
              <a:ext cx="1219200" cy="1219201"/>
            </a:xfrm>
            <a:prstGeom prst="rect">
              <a:avLst/>
            </a:prstGeom>
            <a:noFill/>
          </p:spPr>
        </p:pic>
        <p:pic>
          <p:nvPicPr>
            <p:cNvPr id="28" name="Picture 8" descr="galaxy, green, star icon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9728962" y="3448552"/>
              <a:ext cx="607229" cy="607229"/>
            </a:xfrm>
            <a:prstGeom prst="rect">
              <a:avLst/>
            </a:prstGeom>
            <a:noFill/>
          </p:spPr>
        </p:pic>
      </p:grpSp>
      <p:pic>
        <p:nvPicPr>
          <p:cNvPr id="29" name="Picture 4" descr="arrow, direction, top, up icon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rot="5400000">
            <a:off x="5972925" y="5592643"/>
            <a:ext cx="330255" cy="591580"/>
          </a:xfrm>
          <a:prstGeom prst="rect">
            <a:avLst/>
          </a:prstGeom>
          <a:noFill/>
        </p:spPr>
      </p:pic>
      <p:pic>
        <p:nvPicPr>
          <p:cNvPr id="31" name="Picture 4" descr="arrow, direction, top, up icon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rot="16200000" flipH="1">
            <a:off x="5637261" y="5592643"/>
            <a:ext cx="330255" cy="591580"/>
          </a:xfrm>
          <a:prstGeom prst="rect">
            <a:avLst/>
          </a:prstGeom>
          <a:noFill/>
        </p:spPr>
      </p:pic>
      <p:cxnSp>
        <p:nvCxnSpPr>
          <p:cNvPr id="23" name="직선 연결선 22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/>
          <p:cNvGrpSpPr/>
          <p:nvPr/>
        </p:nvGrpSpPr>
        <p:grpSpPr>
          <a:xfrm>
            <a:off x="176062" y="166196"/>
            <a:ext cx="4486554" cy="461665"/>
            <a:chOff x="176062" y="166196"/>
            <a:chExt cx="4486554" cy="461665"/>
          </a:xfrm>
        </p:grpSpPr>
        <p:sp>
          <p:nvSpPr>
            <p:cNvPr id="34" name="직사각형 33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endPara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36062" y="166196"/>
              <a:ext cx="41265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결과 해석 및 활용 방안</a:t>
              </a:r>
              <a:endParaRPr lang="ko-KR" altLang="en-US" sz="24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902070" y="97550"/>
            <a:ext cx="2137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결과 해석 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활용 방안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통신데이터의 </a:t>
            </a:r>
            <a:r>
              <a:rPr lang="en-US" altLang="ko-KR" sz="20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Quality 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보장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673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blipFill dpi="0" rotWithShape="1">
            <a:blip r:embed="rId3">
              <a:alphaModFix amt="51000"/>
            </a:blip>
            <a:srcRect/>
            <a:stretch>
              <a:fillRect/>
            </a:stretch>
          </a:blipFill>
          <a:extLst/>
        </p:spPr>
      </p:pic>
      <p:sp>
        <p:nvSpPr>
          <p:cNvPr id="18" name="직사각형 17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accent3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grpSp>
        <p:nvGrpSpPr>
          <p:cNvPr id="12" name="그룹 11"/>
          <p:cNvGrpSpPr/>
          <p:nvPr/>
        </p:nvGrpSpPr>
        <p:grpSpPr>
          <a:xfrm>
            <a:off x="565165" y="2205585"/>
            <a:ext cx="5340917" cy="3513622"/>
            <a:chOff x="50941" y="2419350"/>
            <a:chExt cx="5417225" cy="3633819"/>
          </a:xfrm>
        </p:grpSpPr>
        <p:grpSp>
          <p:nvGrpSpPr>
            <p:cNvPr id="13" name="그룹 12"/>
            <p:cNvGrpSpPr/>
            <p:nvPr/>
          </p:nvGrpSpPr>
          <p:grpSpPr>
            <a:xfrm>
              <a:off x="1374917" y="2587683"/>
              <a:ext cx="1184337" cy="1089660"/>
              <a:chOff x="1374917" y="2587683"/>
              <a:chExt cx="1184337" cy="1089660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1374917" y="2587683"/>
                <a:ext cx="1184337" cy="1089660"/>
              </a:xfrm>
              <a:prstGeom prst="ellipse">
                <a:avLst/>
              </a:prstGeom>
              <a:solidFill>
                <a:srgbClr val="4770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1487602" y="2957445"/>
                <a:ext cx="976369" cy="350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은행권</a:t>
                </a:r>
                <a:endPara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3789418" y="4271645"/>
              <a:ext cx="1227572" cy="1089660"/>
              <a:chOff x="3789418" y="4271645"/>
              <a:chExt cx="1227572" cy="1089660"/>
            </a:xfrm>
          </p:grpSpPr>
          <p:sp>
            <p:nvSpPr>
              <p:cNvPr id="32" name="타원 31"/>
              <p:cNvSpPr/>
              <p:nvPr/>
            </p:nvSpPr>
            <p:spPr>
              <a:xfrm>
                <a:off x="3789418" y="4271645"/>
                <a:ext cx="1184337" cy="1089660"/>
              </a:xfrm>
              <a:prstGeom prst="ellipse">
                <a:avLst/>
              </a:prstGeom>
              <a:solidFill>
                <a:srgbClr val="4770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3863724" y="4662589"/>
                <a:ext cx="1153266" cy="350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pc="300" dirty="0" err="1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비은행권</a:t>
                </a:r>
                <a:endPara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2559253" y="3518081"/>
              <a:ext cx="1184337" cy="1089660"/>
              <a:chOff x="2559253" y="3518081"/>
              <a:chExt cx="1184337" cy="1089660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2559253" y="3518081"/>
                <a:ext cx="1184337" cy="1089660"/>
              </a:xfrm>
              <a:prstGeom prst="ellipse">
                <a:avLst/>
              </a:prstGeom>
              <a:solidFill>
                <a:schemeClr val="bg1">
                  <a:alpha val="41000"/>
                </a:schemeClr>
              </a:solidFill>
              <a:ln>
                <a:prstDash val="lg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2665600" y="3919621"/>
                <a:ext cx="979400" cy="350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pc="300" dirty="0" err="1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중금리</a:t>
                </a:r>
                <a:endParaRPr lang="en-US" altLang="ko-KR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50941" y="2419350"/>
              <a:ext cx="5417225" cy="3633819"/>
              <a:chOff x="50941" y="2419350"/>
              <a:chExt cx="5417225" cy="3633819"/>
            </a:xfrm>
          </p:grpSpPr>
          <p:grpSp>
            <p:nvGrpSpPr>
              <p:cNvPr id="17" name="그룹 16"/>
              <p:cNvGrpSpPr/>
              <p:nvPr/>
            </p:nvGrpSpPr>
            <p:grpSpPr>
              <a:xfrm>
                <a:off x="1053609" y="2419350"/>
                <a:ext cx="4058631" cy="3171825"/>
                <a:chOff x="1044084" y="2428875"/>
                <a:chExt cx="4058631" cy="3171825"/>
              </a:xfrm>
            </p:grpSpPr>
            <p:cxnSp>
              <p:nvCxnSpPr>
                <p:cNvPr id="27" name="직선 연결선 26"/>
                <p:cNvCxnSpPr/>
                <p:nvPr/>
              </p:nvCxnSpPr>
              <p:spPr>
                <a:xfrm flipH="1">
                  <a:off x="1047750" y="2428875"/>
                  <a:ext cx="9525" cy="3171825"/>
                </a:xfrm>
                <a:prstGeom prst="line">
                  <a:avLst/>
                </a:prstGeom>
                <a:ln w="31750">
                  <a:solidFill>
                    <a:srgbClr val="2A4E9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직선 연결선 28"/>
                <p:cNvCxnSpPr/>
                <p:nvPr/>
              </p:nvCxnSpPr>
              <p:spPr>
                <a:xfrm flipH="1" flipV="1">
                  <a:off x="1044084" y="5591175"/>
                  <a:ext cx="4058631" cy="9525"/>
                </a:xfrm>
                <a:prstGeom prst="line">
                  <a:avLst/>
                </a:prstGeom>
                <a:ln w="31750">
                  <a:solidFill>
                    <a:srgbClr val="2A4E9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TextBox 19"/>
              <p:cNvSpPr txBox="1"/>
              <p:nvPr/>
            </p:nvSpPr>
            <p:spPr>
              <a:xfrm>
                <a:off x="60466" y="2419350"/>
                <a:ext cx="1160277" cy="3183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우량고객</a:t>
                </a:r>
                <a:endParaRPr lang="en-US" altLang="ko-KR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0941" y="5305425"/>
                <a:ext cx="1160277" cy="3183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불량고객</a:t>
                </a:r>
                <a:endParaRPr lang="en-US" altLang="ko-KR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907464" y="5696763"/>
                <a:ext cx="1160277" cy="3183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저금리</a:t>
                </a:r>
                <a:endParaRPr lang="en-US" altLang="ko-KR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307889" y="5734863"/>
                <a:ext cx="1160277" cy="3183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고금리</a:t>
                </a:r>
                <a:endParaRPr lang="en-US" altLang="ko-KR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cxnSp>
        <p:nvCxnSpPr>
          <p:cNvPr id="36" name="꺾인 연결선 35"/>
          <p:cNvCxnSpPr/>
          <p:nvPr/>
        </p:nvCxnSpPr>
        <p:spPr>
          <a:xfrm flipV="1">
            <a:off x="4137344" y="2427355"/>
            <a:ext cx="3084550" cy="1377890"/>
          </a:xfrm>
          <a:prstGeom prst="bentConnector3">
            <a:avLst>
              <a:gd name="adj1" fmla="val 50000"/>
            </a:avLst>
          </a:prstGeom>
          <a:ln w="15875" cmpd="sng">
            <a:solidFill>
              <a:srgbClr val="477093"/>
            </a:solidFill>
            <a:prstDash val="dash"/>
            <a:miter lim="800000"/>
            <a:headEnd type="oval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565165" y="387212"/>
            <a:ext cx="958088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200000"/>
              </a:lnSpc>
            </a:pPr>
            <a:r>
              <a:rPr lang="en-US" altLang="ko-KR" sz="24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 </a:t>
            </a:r>
            <a:r>
              <a:rPr lang="ko-KR" altLang="en-US" sz="24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</a:t>
            </a:r>
            <a:r>
              <a:rPr lang="ko-KR" altLang="en-US" sz="2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시장의 양극화와 시장 포화로 인해 </a:t>
            </a:r>
            <a:endParaRPr lang="en-US" altLang="ko-KR" sz="2400" b="1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ctr"/>
            <a:r>
              <a:rPr lang="ko-KR" altLang="en-US" sz="32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                          </a:t>
            </a:r>
            <a:r>
              <a:rPr lang="ko-KR" altLang="en-US" sz="3200" b="1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중금리</a:t>
            </a:r>
            <a:r>
              <a:rPr lang="ko-KR" altLang="en-US" sz="32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</a:t>
            </a:r>
            <a:r>
              <a:rPr lang="ko-KR" altLang="en-US" sz="2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중요성이 </a:t>
            </a:r>
            <a:r>
              <a:rPr lang="ko-KR" altLang="en-US" sz="24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대두 </a:t>
            </a:r>
            <a:r>
              <a:rPr lang="en-US" altLang="ko-KR" sz="24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endParaRPr lang="ko-KR" altLang="en-US" sz="2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819943" y="2096338"/>
            <a:ext cx="51483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400" b="1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중금리</a:t>
            </a:r>
            <a:r>
              <a:rPr lang="ko-KR" altLang="en-US" sz="24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시장의 </a:t>
            </a:r>
            <a:endParaRPr lang="en-US" altLang="ko-KR" sz="2400" b="1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24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고객을 확보하기 위한 경쟁 심화</a:t>
            </a:r>
            <a:r>
              <a:rPr lang="en-US" altLang="ko-KR" sz="24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2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819943" y="3245769"/>
            <a:ext cx="51483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4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어떻게 경쟁력을 확보할 수 있을까 </a:t>
            </a:r>
            <a:r>
              <a:rPr lang="en-US" altLang="ko-KR" sz="24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2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532605" y="4026435"/>
            <a:ext cx="550581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4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다양한 분야의 데이터를 결합한</a:t>
            </a:r>
            <a:endParaRPr lang="en-US" altLang="ko-KR" sz="2400" b="1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ctr">
              <a:lnSpc>
                <a:spcPct val="150000"/>
              </a:lnSpc>
            </a:pPr>
            <a:r>
              <a:rPr lang="en-US" altLang="ko-KR" sz="32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Alternative Model</a:t>
            </a:r>
            <a:r>
              <a:rPr lang="en-US" altLang="ko-KR" sz="32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필요성 </a:t>
            </a:r>
            <a:r>
              <a:rPr lang="ko-KR" altLang="en-US" sz="24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증대</a:t>
            </a:r>
            <a:endParaRPr lang="ko-KR" altLang="en-US" sz="2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89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344183" y="1634812"/>
            <a:ext cx="2686865" cy="4115425"/>
            <a:chOff x="3534476" y="2127380"/>
            <a:chExt cx="2686865" cy="4115425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4900" y="2380539"/>
              <a:ext cx="1326017" cy="253274"/>
            </a:xfrm>
            <a:prstGeom prst="rect">
              <a:avLst/>
            </a:prstGeom>
            <a:solidFill>
              <a:schemeClr val="bg1">
                <a:lumMod val="65000"/>
                <a:alpha val="49000"/>
              </a:schemeClr>
            </a:solidFill>
          </p:spPr>
        </p:pic>
        <p:sp>
          <p:nvSpPr>
            <p:cNvPr id="42" name="직사각형 41"/>
            <p:cNvSpPr/>
            <p:nvPr/>
          </p:nvSpPr>
          <p:spPr>
            <a:xfrm>
              <a:off x="3534476" y="2127380"/>
              <a:ext cx="2686865" cy="4115425"/>
            </a:xfrm>
            <a:prstGeom prst="rect">
              <a:avLst/>
            </a:prstGeom>
            <a:solidFill>
              <a:schemeClr val="bg1">
                <a:lumMod val="6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7908" y="2863175"/>
              <a:ext cx="1620000" cy="1620000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3683222" y="4860908"/>
              <a:ext cx="2432054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대출 정보</a:t>
              </a:r>
              <a:endPara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신용카드 정보</a:t>
              </a:r>
              <a:endPara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보증 정보</a:t>
              </a:r>
              <a:endPara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8943416" y="1618150"/>
            <a:ext cx="2698020" cy="4132086"/>
            <a:chOff x="8972494" y="1992359"/>
            <a:chExt cx="2698020" cy="4132086"/>
          </a:xfrm>
        </p:grpSpPr>
        <p:sp>
          <p:nvSpPr>
            <p:cNvPr id="44" name="직사각형 43"/>
            <p:cNvSpPr/>
            <p:nvPr/>
          </p:nvSpPr>
          <p:spPr>
            <a:xfrm>
              <a:off x="8972494" y="2009020"/>
              <a:ext cx="2698020" cy="4115425"/>
            </a:xfrm>
            <a:prstGeom prst="rect">
              <a:avLst/>
            </a:prstGeom>
            <a:solidFill>
              <a:schemeClr val="bg1">
                <a:lumMod val="6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1504" y="2704338"/>
              <a:ext cx="1620000" cy="1620000"/>
            </a:xfrm>
            <a:prstGeom prst="rect">
              <a:avLst/>
            </a:prstGeom>
          </p:spPr>
        </p:pic>
        <p:pic>
          <p:nvPicPr>
            <p:cNvPr id="1028" name="Picture 4" descr="sktelecom에 대한 이미지 검색결과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94572" y="1992359"/>
              <a:ext cx="1369070" cy="539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/>
            <p:cNvSpPr txBox="1"/>
            <p:nvPr/>
          </p:nvSpPr>
          <p:spPr>
            <a:xfrm>
              <a:off x="9199582" y="4749077"/>
              <a:ext cx="243205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통화량 정보</a:t>
              </a:r>
              <a:endPara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통신 요금 정보</a:t>
              </a:r>
              <a:endPara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61788" y="1635848"/>
            <a:ext cx="2686865" cy="4153795"/>
            <a:chOff x="6363829" y="2127380"/>
            <a:chExt cx="2686865" cy="4153795"/>
          </a:xfrm>
        </p:grpSpPr>
        <p:sp>
          <p:nvSpPr>
            <p:cNvPr id="43" name="직사각형 42"/>
            <p:cNvSpPr/>
            <p:nvPr/>
          </p:nvSpPr>
          <p:spPr>
            <a:xfrm>
              <a:off x="6363829" y="2127380"/>
              <a:ext cx="2686865" cy="4115425"/>
            </a:xfrm>
            <a:prstGeom prst="rect">
              <a:avLst/>
            </a:prstGeom>
            <a:solidFill>
              <a:schemeClr val="bg1">
                <a:lumMod val="6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4643" y="2832097"/>
              <a:ext cx="1620000" cy="162000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6491235" y="4865403"/>
              <a:ext cx="2432054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소득 정보</a:t>
              </a:r>
              <a:endPara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가족 정보</a:t>
              </a:r>
              <a:endPara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신용등급 정보</a:t>
              </a:r>
              <a:endPara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보험상품 가입 정보</a:t>
              </a:r>
              <a:endPara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030" name="Picture 6" descr="한화생명 logo에 대한 이미지 검색결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405" y="2272850"/>
              <a:ext cx="1244600" cy="409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2" name="직선 연결선 31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7F7F7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7F7F7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7F7F7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7F7F7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7F7F7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7F7F7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47164" y="1635848"/>
            <a:ext cx="2775894" cy="4136401"/>
            <a:chOff x="705123" y="2127380"/>
            <a:chExt cx="2775894" cy="4136401"/>
          </a:xfrm>
        </p:grpSpPr>
        <p:sp>
          <p:nvSpPr>
            <p:cNvPr id="4" name="직사각형 3"/>
            <p:cNvSpPr/>
            <p:nvPr/>
          </p:nvSpPr>
          <p:spPr>
            <a:xfrm>
              <a:off x="705123" y="2127380"/>
              <a:ext cx="2686865" cy="4115425"/>
            </a:xfrm>
            <a:prstGeom prst="rect">
              <a:avLst/>
            </a:prstGeom>
            <a:solidFill>
              <a:schemeClr val="bg1">
                <a:lumMod val="6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02093" y="4848009"/>
              <a:ext cx="2678924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고객 </a:t>
              </a:r>
              <a:r>
                <a:rPr lang="en-US" altLang="ko-KR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ID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대출 연체 여부</a:t>
              </a:r>
              <a:r>
                <a:rPr lang="en-US" altLang="ko-KR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en-US" altLang="ko-KR" sz="12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E157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TARGET</a:t>
              </a:r>
              <a:r>
                <a:rPr lang="en-US" altLang="ko-KR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연령</a:t>
              </a:r>
              <a:endPara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성별</a:t>
              </a:r>
              <a:endPara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961" y="2620318"/>
              <a:ext cx="2043557" cy="2043557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1148910" y="2291565"/>
              <a:ext cx="17829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고객 정보</a:t>
              </a:r>
              <a:endPara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구성 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 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SET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분류 가능</a:t>
            </a:r>
            <a:endParaRPr lang="ko-KR" altLang="en-US" sz="16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30" name="직사각형 29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  <a:endPara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162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674834" y="3962271"/>
            <a:ext cx="4201966" cy="2045612"/>
            <a:chOff x="898692" y="4211554"/>
            <a:chExt cx="4201966" cy="2045612"/>
          </a:xfrm>
        </p:grpSpPr>
        <p:sp>
          <p:nvSpPr>
            <p:cNvPr id="43" name="직사각형 42"/>
            <p:cNvSpPr/>
            <p:nvPr/>
          </p:nvSpPr>
          <p:spPr>
            <a:xfrm>
              <a:off x="898692" y="4211554"/>
              <a:ext cx="4201966" cy="2045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907732" y="4348813"/>
              <a:ext cx="3565400" cy="1662899"/>
              <a:chOff x="3935482" y="2453923"/>
              <a:chExt cx="3924359" cy="1662899"/>
            </a:xfrm>
          </p:grpSpPr>
          <p:sp>
            <p:nvSpPr>
              <p:cNvPr id="33" name="직사각형 32"/>
              <p:cNvSpPr/>
              <p:nvPr/>
            </p:nvSpPr>
            <p:spPr>
              <a:xfrm>
                <a:off x="3935482" y="2453923"/>
                <a:ext cx="29433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6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100,233 </a:t>
                </a:r>
                <a:r>
                  <a:rPr lang="ko-KR" altLang="en-US" sz="16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accent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명의 고객 데이터</a:t>
                </a:r>
                <a:endParaRPr lang="ko-KR" altLang="en-US" sz="1600" dirty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3935482" y="2900652"/>
                <a:ext cx="392435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6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대출 연체 여부 </a:t>
                </a:r>
                <a:r>
                  <a:rPr lang="en-US" altLang="ko-KR" sz="16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600" dirty="0" err="1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미발생</a:t>
                </a:r>
                <a:r>
                  <a:rPr lang="en-US" altLang="ko-KR" sz="16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(0) , </a:t>
                </a:r>
                <a:r>
                  <a:rPr lang="ko-KR" altLang="en-US" sz="16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발생</a:t>
                </a:r>
                <a:r>
                  <a:rPr lang="en-US" altLang="ko-KR" sz="16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(1))</a:t>
                </a:r>
                <a:endParaRPr lang="ko-KR" altLang="en-US" sz="1600" dirty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4164082" y="3316603"/>
                <a:ext cx="3262711" cy="8002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400" b="1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→  </a:t>
                </a:r>
                <a:r>
                  <a:rPr lang="ko-KR" altLang="en-US" sz="1400" dirty="0" err="1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미발생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 sz="14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: </a:t>
                </a:r>
                <a:r>
                  <a:rPr lang="en-US" altLang="ko-KR" sz="1400" b="1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95946 </a:t>
                </a:r>
                <a:r>
                  <a:rPr lang="ko-KR" altLang="en-US" sz="14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accent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명</a:t>
                </a:r>
                <a:r>
                  <a:rPr lang="en-US" altLang="ko-KR" sz="14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, </a:t>
                </a:r>
                <a:r>
                  <a:rPr lang="ko-KR" altLang="en-US" sz="14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발생 </a:t>
                </a:r>
                <a:r>
                  <a:rPr lang="en-US" altLang="ko-KR" sz="14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: </a:t>
                </a:r>
                <a:r>
                  <a:rPr lang="en-US" altLang="ko-KR" sz="1400" b="1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4287</a:t>
                </a:r>
                <a:r>
                  <a:rPr lang="en-US" altLang="ko-KR" sz="14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4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accent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명</a:t>
                </a:r>
                <a:endParaRPr lang="en-US" altLang="ko-KR" sz="14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2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accent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	</a:t>
                </a:r>
                <a:endParaRPr lang="en-US" altLang="ko-KR" sz="12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2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accent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	</a:t>
                </a:r>
                <a:r>
                  <a:rPr lang="ko-KR" altLang="en-US" sz="2000" b="1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accent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  </a:t>
                </a:r>
                <a:r>
                  <a:rPr lang="en-US" altLang="ko-KR" sz="2000" b="1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F96C6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4.47%</a:t>
                </a:r>
                <a:endParaRPr lang="ko-KR" altLang="en-US" sz="2000" b="1" dirty="0">
                  <a:solidFill>
                    <a:srgbClr val="F96C6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106" y="1673260"/>
            <a:ext cx="2043557" cy="2043557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5322035" y="1647004"/>
            <a:ext cx="6589504" cy="4360879"/>
            <a:chOff x="5460479" y="1901110"/>
            <a:chExt cx="6589504" cy="4115425"/>
          </a:xfrm>
        </p:grpSpPr>
        <p:sp>
          <p:nvSpPr>
            <p:cNvPr id="48" name="직사각형 47"/>
            <p:cNvSpPr/>
            <p:nvPr/>
          </p:nvSpPr>
          <p:spPr>
            <a:xfrm>
              <a:off x="5460479" y="1901110"/>
              <a:ext cx="6348479" cy="4115425"/>
            </a:xfrm>
            <a:prstGeom prst="rect">
              <a:avLst/>
            </a:prstGeom>
            <a:solidFill>
              <a:schemeClr val="bg1">
                <a:lumMod val="6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5830277" y="2246564"/>
              <a:ext cx="6219706" cy="2765157"/>
              <a:chOff x="5802285" y="2759073"/>
              <a:chExt cx="6219706" cy="2765157"/>
            </a:xfrm>
          </p:grpSpPr>
          <p:cxnSp>
            <p:nvCxnSpPr>
              <p:cNvPr id="55" name="직선 연결선 54"/>
              <p:cNvCxnSpPr/>
              <p:nvPr/>
            </p:nvCxnSpPr>
            <p:spPr>
              <a:xfrm flipH="1">
                <a:off x="5894529" y="3654742"/>
                <a:ext cx="9525" cy="1655731"/>
              </a:xfrm>
              <a:prstGeom prst="line">
                <a:avLst/>
              </a:prstGeom>
              <a:ln w="25400" cmpd="sng">
                <a:solidFill>
                  <a:schemeClr val="bg1">
                    <a:lumMod val="6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/>
              <p:cNvCxnSpPr/>
              <p:nvPr/>
            </p:nvCxnSpPr>
            <p:spPr>
              <a:xfrm flipH="1">
                <a:off x="10351437" y="3616642"/>
                <a:ext cx="9525" cy="1655731"/>
              </a:xfrm>
              <a:prstGeom prst="line">
                <a:avLst/>
              </a:prstGeom>
              <a:ln w="25400" cmpd="sng">
                <a:solidFill>
                  <a:schemeClr val="bg1">
                    <a:lumMod val="6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>
              <a:xfrm flipH="1">
                <a:off x="8066229" y="3635692"/>
                <a:ext cx="9525" cy="16557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/>
              <p:cNvCxnSpPr/>
              <p:nvPr/>
            </p:nvCxnSpPr>
            <p:spPr>
              <a:xfrm flipH="1">
                <a:off x="6961329" y="3616642"/>
                <a:ext cx="9525" cy="16557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/>
              <p:nvPr/>
            </p:nvCxnSpPr>
            <p:spPr>
              <a:xfrm flipH="1">
                <a:off x="9133029" y="3607117"/>
                <a:ext cx="9525" cy="16557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62"/>
              <p:cNvSpPr txBox="1"/>
              <p:nvPr/>
            </p:nvSpPr>
            <p:spPr>
              <a:xfrm>
                <a:off x="5802285" y="5268484"/>
                <a:ext cx="24163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0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6745260" y="5278009"/>
                <a:ext cx="48373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spc="3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2</a:t>
                </a:r>
                <a:r>
                  <a:rPr lang="en-US" altLang="ko-KR" sz="10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5</a:t>
                </a: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7850160" y="5278009"/>
                <a:ext cx="48373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50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8916960" y="5278009"/>
                <a:ext cx="48373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75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9945660" y="5268484"/>
                <a:ext cx="91284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100(%)</a:t>
                </a: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6970976" y="2759073"/>
                <a:ext cx="3500151" cy="377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TARGET </a:t>
                </a:r>
                <a:r>
                  <a:rPr lang="ko-KR" altLang="en-US" sz="20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분</a:t>
                </a:r>
                <a:r>
                  <a:rPr lang="ko-KR" altLang="en-US" sz="2000" spc="3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포</a:t>
                </a:r>
                <a:endParaRPr lang="en-US" altLang="ko-KR" sz="20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30" name="그림 29"/>
              <p:cNvPicPr>
                <a:picLocks noChangeAspect="1"/>
              </p:cNvPicPr>
              <p:nvPr/>
            </p:nvPicPr>
            <p:blipFill rotWithShape="1">
              <a:blip r:embed="rId4" cstate="print"/>
              <a:srcRect l="6015" t="2615" b="4284"/>
              <a:stretch/>
            </p:blipFill>
            <p:spPr>
              <a:xfrm>
                <a:off x="5894529" y="3836020"/>
                <a:ext cx="4468753" cy="122122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45" name="TextBox 44"/>
              <p:cNvSpPr txBox="1"/>
              <p:nvPr/>
            </p:nvSpPr>
            <p:spPr>
              <a:xfrm>
                <a:off x="10744200" y="3811910"/>
                <a:ext cx="12682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spc="300" dirty="0" err="1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비연체자</a:t>
                </a:r>
                <a:endParaRPr lang="en-US" altLang="ko-KR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10753720" y="4135766"/>
                <a:ext cx="12682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연체자</a:t>
                </a:r>
                <a:endParaRPr lang="en-US" altLang="ko-KR" sz="1200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0597369" y="3886823"/>
                <a:ext cx="144000" cy="144000"/>
              </a:xfrm>
              <a:prstGeom prst="rect">
                <a:avLst/>
              </a:prstGeom>
              <a:solidFill>
                <a:srgbClr val="4E79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0595863" y="4183576"/>
                <a:ext cx="144000" cy="144000"/>
              </a:xfrm>
              <a:prstGeom prst="rect">
                <a:avLst/>
              </a:prstGeom>
              <a:solidFill>
                <a:srgbClr val="E157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68" name="직사각형 67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연체자의 비율이 전체 고객 중 약 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4.47%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불균형 데이터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7F7F7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7F7F7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7F7F7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7F7F7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7F7F7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7F7F7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37" name="직사각형 36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  <a:endPara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468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663886" y="2441324"/>
            <a:ext cx="5006628" cy="2569847"/>
            <a:chOff x="6820678" y="2923944"/>
            <a:chExt cx="5006628" cy="2569847"/>
          </a:xfrm>
        </p:grpSpPr>
        <p:sp>
          <p:nvSpPr>
            <p:cNvPr id="42" name="직사각형 41"/>
            <p:cNvSpPr/>
            <p:nvPr/>
          </p:nvSpPr>
          <p:spPr>
            <a:xfrm>
              <a:off x="6820678" y="2923944"/>
              <a:ext cx="5006628" cy="256984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921359" y="3028653"/>
              <a:ext cx="4805266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대출정보 현재 총 금액은 존재하지만</a:t>
              </a:r>
              <a:r>
                <a:rPr lang="en-US" altLang="ko-KR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</a:p>
            <a:p>
              <a:pPr algn="ctr">
                <a:lnSpc>
                  <a:spcPct val="200000"/>
                </a:lnSpc>
              </a:pPr>
              <a:r>
                <a:rPr lang="ko-KR" altLang="en-US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대출정보 현재 총 건수가 존재하지 않는 관측치</a:t>
              </a:r>
              <a:r>
                <a:rPr lang="en-US" altLang="ko-KR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100,233</a:t>
              </a:r>
              <a:r>
                <a:rPr lang="ko-KR" altLang="en-US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 중 </a:t>
              </a:r>
              <a:endParaRPr lang="en-US" altLang="ko-KR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en-US" altLang="ko-KR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r>
                <a:rPr lang="ko-KR" altLang="en-US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개의 관측치 </a:t>
              </a:r>
              <a:r>
                <a:rPr lang="ko-KR" altLang="en-US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E157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제거</a:t>
              </a:r>
              <a:endParaRPr lang="en-US" altLang="ko-KR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E15759"/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36063" y="1657779"/>
            <a:ext cx="6021971" cy="4360879"/>
            <a:chOff x="536063" y="1489821"/>
            <a:chExt cx="6021971" cy="4360879"/>
          </a:xfrm>
        </p:grpSpPr>
        <p:sp>
          <p:nvSpPr>
            <p:cNvPr id="71" name="직사각형 70"/>
            <p:cNvSpPr/>
            <p:nvPr/>
          </p:nvSpPr>
          <p:spPr>
            <a:xfrm>
              <a:off x="536063" y="1489821"/>
              <a:ext cx="5379546" cy="4360879"/>
            </a:xfrm>
            <a:prstGeom prst="rect">
              <a:avLst/>
            </a:prstGeom>
            <a:solidFill>
              <a:schemeClr val="bg1">
                <a:lumMod val="6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601943" y="1749754"/>
              <a:ext cx="5956091" cy="3717985"/>
              <a:chOff x="570567" y="2016873"/>
              <a:chExt cx="5956091" cy="3717985"/>
            </a:xfrm>
          </p:grpSpPr>
          <p:grpSp>
            <p:nvGrpSpPr>
              <p:cNvPr id="10" name="그룹 9"/>
              <p:cNvGrpSpPr/>
              <p:nvPr/>
            </p:nvGrpSpPr>
            <p:grpSpPr>
              <a:xfrm>
                <a:off x="570567" y="2016873"/>
                <a:ext cx="4702674" cy="3717985"/>
                <a:chOff x="570567" y="2016873"/>
                <a:chExt cx="4702674" cy="3717985"/>
              </a:xfrm>
            </p:grpSpPr>
            <p:sp>
              <p:nvSpPr>
                <p:cNvPr id="23" name="TextBox 22"/>
                <p:cNvSpPr txBox="1"/>
                <p:nvPr/>
              </p:nvSpPr>
              <p:spPr>
                <a:xfrm>
                  <a:off x="1295802" y="2026533"/>
                  <a:ext cx="1636869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 algn="ctr">
                    <a:lnSpc>
                      <a:spcPct val="150000"/>
                    </a:lnSpc>
                  </a:pPr>
                  <a:r>
                    <a:rPr lang="ko-KR" altLang="en-US" sz="1400" spc="300" dirty="0" smtClean="0">
                      <a:ln>
                        <a:solidFill>
                          <a:srgbClr val="5B9BD5">
                            <a:shade val="50000"/>
                            <a:alpha val="0"/>
                          </a:srgbClr>
                        </a:solidFill>
                      </a:ln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대출 총 건수</a:t>
                  </a:r>
                  <a:endParaRPr lang="en-US" altLang="ko-KR" sz="14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2553454" y="2016873"/>
                  <a:ext cx="2526473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 algn="ctr">
                    <a:lnSpc>
                      <a:spcPct val="150000"/>
                    </a:lnSpc>
                  </a:pPr>
                  <a:r>
                    <a:rPr lang="ko-KR" altLang="en-US" sz="1400" spc="300" dirty="0" smtClean="0">
                      <a:ln>
                        <a:solidFill>
                          <a:srgbClr val="5B9BD5">
                            <a:shade val="50000"/>
                            <a:alpha val="0"/>
                          </a:srgbClr>
                        </a:solidFill>
                      </a:ln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대출 총 금액</a:t>
                  </a:r>
                  <a:endParaRPr lang="en-US" altLang="ko-KR" sz="1400" spc="3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grpSp>
              <p:nvGrpSpPr>
                <p:cNvPr id="9" name="그룹 8"/>
                <p:cNvGrpSpPr/>
                <p:nvPr/>
              </p:nvGrpSpPr>
              <p:grpSpPr>
                <a:xfrm>
                  <a:off x="570567" y="2507434"/>
                  <a:ext cx="4702674" cy="3227424"/>
                  <a:chOff x="570567" y="2507434"/>
                  <a:chExt cx="4702674" cy="3227424"/>
                </a:xfrm>
              </p:grpSpPr>
              <p:sp>
                <p:nvSpPr>
                  <p:cNvPr id="19" name="타원 18"/>
                  <p:cNvSpPr/>
                  <p:nvPr/>
                </p:nvSpPr>
                <p:spPr>
                  <a:xfrm>
                    <a:off x="570567" y="2507434"/>
                    <a:ext cx="3449257" cy="3217764"/>
                  </a:xfrm>
                  <a:prstGeom prst="ellipse">
                    <a:avLst/>
                  </a:prstGeom>
                  <a:solidFill>
                    <a:schemeClr val="tx2">
                      <a:lumMod val="75000"/>
                      <a:alpha val="58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" name="타원 27"/>
                  <p:cNvSpPr/>
                  <p:nvPr/>
                </p:nvSpPr>
                <p:spPr>
                  <a:xfrm>
                    <a:off x="1823984" y="2517094"/>
                    <a:ext cx="3449257" cy="3217764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  <a:alpha val="8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rgbClr val="7FD1BD"/>
                      </a:solidFill>
                    </a:endParaRPr>
                  </a:p>
                </p:txBody>
              </p:sp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963498" y="3776008"/>
                    <a:ext cx="3938347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342900" indent="-342900" algn="ctr">
                      <a:lnSpc>
                        <a:spcPct val="150000"/>
                      </a:lnSpc>
                    </a:pPr>
                    <a:r>
                      <a:rPr lang="ko-KR" altLang="en-US" sz="3200" spc="300" dirty="0" smtClean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FFFF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정상</a:t>
                    </a:r>
                    <a:endParaRPr lang="en-US" altLang="ko-KR" sz="3200" spc="300" dirty="0" smtClean="0">
                      <a:ln>
                        <a:solidFill>
                          <a:srgbClr val="5B9BD5">
                            <a:shade val="50000"/>
                            <a:alpha val="0"/>
                          </a:srgbClr>
                        </a:solidFill>
                      </a:ln>
                      <a:solidFill>
                        <a:srgbClr val="FFFF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</p:grpSp>
          <p:cxnSp>
            <p:nvCxnSpPr>
              <p:cNvPr id="48" name="꺾인 연결선 47"/>
              <p:cNvCxnSpPr/>
              <p:nvPr/>
            </p:nvCxnSpPr>
            <p:spPr>
              <a:xfrm flipV="1">
                <a:off x="4182365" y="3191063"/>
                <a:ext cx="2344293" cy="2093093"/>
              </a:xfrm>
              <a:prstGeom prst="bentConnector3">
                <a:avLst>
                  <a:gd name="adj1" fmla="val 50000"/>
                </a:avLst>
              </a:prstGeom>
              <a:ln w="15875" cmpd="sng"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  <a:miter lim="800000"/>
                <a:headEnd type="oval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0" name="직사각형 49"/>
          <p:cNvSpPr/>
          <p:nvPr/>
        </p:nvSpPr>
        <p:spPr>
          <a:xfrm>
            <a:off x="536062" y="875643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대출정보 현재 총 건수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금액 불일치 레코드 제거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76062" y="166196"/>
            <a:ext cx="4247657" cy="707886"/>
            <a:chOff x="176062" y="166196"/>
            <a:chExt cx="3672005" cy="707886"/>
          </a:xfrm>
        </p:grpSpPr>
        <p:sp>
          <p:nvSpPr>
            <p:cNvPr id="24" name="직사각형 23"/>
            <p:cNvSpPr/>
            <p:nvPr/>
          </p:nvSpPr>
          <p:spPr>
            <a:xfrm>
              <a:off x="176062" y="189922"/>
              <a:ext cx="360000" cy="360000"/>
            </a:xfrm>
            <a:prstGeom prst="rect">
              <a:avLst/>
            </a:prstGeom>
            <a:solidFill>
              <a:srgbClr val="5D7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36062" y="166196"/>
              <a:ext cx="3312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배경 및 데이터 처리</a:t>
              </a:r>
              <a:endPara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993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3084</TotalTime>
  <Words>3578</Words>
  <Application>Microsoft Office PowerPoint</Application>
  <PresentationFormat>사용자 지정</PresentationFormat>
  <Paragraphs>774</Paragraphs>
  <Slides>50</Slides>
  <Notes>45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1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분석 배경 및 데이터 처리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모델 분석 프로세스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결과 해석 및 활용 방안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lifebloom</cp:lastModifiedBy>
  <cp:revision>125</cp:revision>
  <dcterms:created xsi:type="dcterms:W3CDTF">2017-10-28T05:57:35Z</dcterms:created>
  <dcterms:modified xsi:type="dcterms:W3CDTF">2017-10-31T02:16:33Z</dcterms:modified>
</cp:coreProperties>
</file>